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4"/>
  </p:sldMasterIdLst>
  <p:notesMasterIdLst>
    <p:notesMasterId r:id="rId16"/>
  </p:notesMasterIdLst>
  <p:handoutMasterIdLst>
    <p:handoutMasterId r:id="rId17"/>
  </p:handoutMasterIdLst>
  <p:sldIdLst>
    <p:sldId id="423" r:id="rId5"/>
    <p:sldId id="412" r:id="rId6"/>
    <p:sldId id="422" r:id="rId7"/>
    <p:sldId id="424" r:id="rId8"/>
    <p:sldId id="421" r:id="rId9"/>
    <p:sldId id="416" r:id="rId10"/>
    <p:sldId id="420" r:id="rId11"/>
    <p:sldId id="426" r:id="rId12"/>
    <p:sldId id="428" r:id="rId13"/>
    <p:sldId id="427" r:id="rId14"/>
    <p:sldId id="429" r:id="rId15"/>
  </p:sldIdLst>
  <p:sldSz cx="9144000" cy="6858000" type="screen4x3"/>
  <p:notesSz cx="6858000" cy="9945688"/>
  <p:defaultTextStyle>
    <a:defPPr>
      <a:defRPr lang="nl-NL"/>
    </a:defPPr>
    <a:lvl1pPr algn="l" rtl="0" eaLnBrk="0" fontAlgn="base" hangingPunct="0">
      <a:spcBef>
        <a:spcPct val="0"/>
      </a:spcBef>
      <a:spcAft>
        <a:spcPct val="0"/>
      </a:spcAft>
      <a:defRPr sz="24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429729-B7B1-C9E8-472F-FB91B07DECA9}" name="Ingrid Copinga Wollerich" initials="ICW" userId="S::P0060078@owgn.nl::4acf59fd-8987-4d39-9d5c-7fc788e3f1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3399"/>
    <a:srgbClr val="FF0000"/>
    <a:srgbClr val="FFFF00"/>
    <a:srgbClr val="006666"/>
    <a:srgbClr val="FFFF66"/>
    <a:srgbClr val="CC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l-NL"/>
          </a:p>
        </p:txBody>
      </p:sp>
      <p:sp>
        <p:nvSpPr>
          <p:cNvPr id="19459" name="Rectangle 3"/>
          <p:cNvSpPr>
            <a:spLocks noGrp="1" noChangeArrowheads="1"/>
          </p:cNvSpPr>
          <p:nvPr>
            <p:ph type="dt" sz="quarter" idx="1"/>
          </p:nvPr>
        </p:nvSpPr>
        <p:spPr bwMode="auto">
          <a:xfrm>
            <a:off x="388620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l-NL"/>
          </a:p>
        </p:txBody>
      </p:sp>
      <p:sp>
        <p:nvSpPr>
          <p:cNvPr id="19460" name="Rectangle 4"/>
          <p:cNvSpPr>
            <a:spLocks noGrp="1" noChangeArrowheads="1"/>
          </p:cNvSpPr>
          <p:nvPr>
            <p:ph type="ftr" sz="quarter" idx="2"/>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l-NL"/>
          </a:p>
        </p:txBody>
      </p:sp>
      <p:sp>
        <p:nvSpPr>
          <p:cNvPr id="19461" name="Rectangle 5"/>
          <p:cNvSpPr>
            <a:spLocks noGrp="1" noChangeArrowheads="1"/>
          </p:cNvSpPr>
          <p:nvPr>
            <p:ph type="sldNum" sz="quarter" idx="3"/>
          </p:nvPr>
        </p:nvSpPr>
        <p:spPr bwMode="auto">
          <a:xfrm>
            <a:off x="388620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23F47B7-2734-4A3B-9CB7-7A368836107D}" type="slidenum">
              <a:rPr lang="nl-NL"/>
              <a:pPr>
                <a:defRPr/>
              </a:pPr>
              <a:t>‹nr.›</a:t>
            </a:fld>
            <a:endParaRPr lang="nl-NL"/>
          </a:p>
        </p:txBody>
      </p:sp>
    </p:spTree>
    <p:extLst>
      <p:ext uri="{BB962C8B-B14F-4D97-AF65-F5344CB8AC3E}">
        <p14:creationId xmlns:p14="http://schemas.microsoft.com/office/powerpoint/2010/main" val="4265056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D673785A-8807-4F7B-9F09-904B2A61AD09}" type="datetimeFigureOut">
              <a:rPr lang="nl-NL" smtClean="0"/>
              <a:t>13-11-2023</a:t>
            </a:fld>
            <a:endParaRPr lang="nl-NL"/>
          </a:p>
        </p:txBody>
      </p:sp>
      <p:sp>
        <p:nvSpPr>
          <p:cNvPr id="4" name="Tijdelijke aanduiding voor dia-afbeelding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24400"/>
            <a:ext cx="5486400" cy="447516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E62A0FD4-FC54-46CC-9DFE-715971EAAF69}" type="slidenum">
              <a:rPr lang="nl-NL" smtClean="0"/>
              <a:t>‹nr.›</a:t>
            </a:fld>
            <a:endParaRPr lang="nl-NL"/>
          </a:p>
        </p:txBody>
      </p:sp>
    </p:spTree>
    <p:extLst>
      <p:ext uri="{BB962C8B-B14F-4D97-AF65-F5344CB8AC3E}">
        <p14:creationId xmlns:p14="http://schemas.microsoft.com/office/powerpoint/2010/main" val="266569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1</a:t>
            </a:fld>
            <a:endParaRPr lang="nl-NL"/>
          </a:p>
        </p:txBody>
      </p:sp>
    </p:spTree>
    <p:extLst>
      <p:ext uri="{BB962C8B-B14F-4D97-AF65-F5344CB8AC3E}">
        <p14:creationId xmlns:p14="http://schemas.microsoft.com/office/powerpoint/2010/main" val="281913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10</a:t>
            </a:fld>
            <a:endParaRPr lang="nl-NL"/>
          </a:p>
        </p:txBody>
      </p:sp>
    </p:spTree>
    <p:extLst>
      <p:ext uri="{BB962C8B-B14F-4D97-AF65-F5344CB8AC3E}">
        <p14:creationId xmlns:p14="http://schemas.microsoft.com/office/powerpoint/2010/main" val="23783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11</a:t>
            </a:fld>
            <a:endParaRPr lang="nl-NL"/>
          </a:p>
        </p:txBody>
      </p:sp>
    </p:spTree>
    <p:extLst>
      <p:ext uri="{BB962C8B-B14F-4D97-AF65-F5344CB8AC3E}">
        <p14:creationId xmlns:p14="http://schemas.microsoft.com/office/powerpoint/2010/main" val="41587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2</a:t>
            </a:fld>
            <a:endParaRPr lang="nl-NL"/>
          </a:p>
        </p:txBody>
      </p:sp>
    </p:spTree>
    <p:extLst>
      <p:ext uri="{BB962C8B-B14F-4D97-AF65-F5344CB8AC3E}">
        <p14:creationId xmlns:p14="http://schemas.microsoft.com/office/powerpoint/2010/main" val="169552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3</a:t>
            </a:fld>
            <a:endParaRPr lang="nl-NL"/>
          </a:p>
        </p:txBody>
      </p:sp>
    </p:spTree>
    <p:extLst>
      <p:ext uri="{BB962C8B-B14F-4D97-AF65-F5344CB8AC3E}">
        <p14:creationId xmlns:p14="http://schemas.microsoft.com/office/powerpoint/2010/main" val="140666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4</a:t>
            </a:fld>
            <a:endParaRPr lang="nl-NL"/>
          </a:p>
        </p:txBody>
      </p:sp>
    </p:spTree>
    <p:extLst>
      <p:ext uri="{BB962C8B-B14F-4D97-AF65-F5344CB8AC3E}">
        <p14:creationId xmlns:p14="http://schemas.microsoft.com/office/powerpoint/2010/main" val="87672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5</a:t>
            </a:fld>
            <a:endParaRPr lang="nl-NL"/>
          </a:p>
        </p:txBody>
      </p:sp>
    </p:spTree>
    <p:extLst>
      <p:ext uri="{BB962C8B-B14F-4D97-AF65-F5344CB8AC3E}">
        <p14:creationId xmlns:p14="http://schemas.microsoft.com/office/powerpoint/2010/main" val="3001830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6</a:t>
            </a:fld>
            <a:endParaRPr lang="nl-NL"/>
          </a:p>
        </p:txBody>
      </p:sp>
    </p:spTree>
    <p:extLst>
      <p:ext uri="{BB962C8B-B14F-4D97-AF65-F5344CB8AC3E}">
        <p14:creationId xmlns:p14="http://schemas.microsoft.com/office/powerpoint/2010/main" val="195359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7</a:t>
            </a:fld>
            <a:endParaRPr lang="nl-NL"/>
          </a:p>
        </p:txBody>
      </p:sp>
    </p:spTree>
    <p:extLst>
      <p:ext uri="{BB962C8B-B14F-4D97-AF65-F5344CB8AC3E}">
        <p14:creationId xmlns:p14="http://schemas.microsoft.com/office/powerpoint/2010/main" val="106161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8</a:t>
            </a:fld>
            <a:endParaRPr lang="nl-NL"/>
          </a:p>
        </p:txBody>
      </p:sp>
    </p:spTree>
    <p:extLst>
      <p:ext uri="{BB962C8B-B14F-4D97-AF65-F5344CB8AC3E}">
        <p14:creationId xmlns:p14="http://schemas.microsoft.com/office/powerpoint/2010/main" val="130523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62A0FD4-FC54-46CC-9DFE-715971EAAF69}" type="slidenum">
              <a:rPr lang="nl-NL" smtClean="0"/>
              <a:t>9</a:t>
            </a:fld>
            <a:endParaRPr lang="nl-NL"/>
          </a:p>
        </p:txBody>
      </p:sp>
    </p:spTree>
    <p:extLst>
      <p:ext uri="{BB962C8B-B14F-4D97-AF65-F5344CB8AC3E}">
        <p14:creationId xmlns:p14="http://schemas.microsoft.com/office/powerpoint/2010/main" val="2407423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5F519F91-1B3A-40B1-B587-A65A57D2112C}" type="slidenum">
              <a:rPr lang="nl-NL" smtClean="0"/>
              <a:pPr>
                <a:defRPr/>
              </a:pPr>
              <a:t>‹nr.›</a:t>
            </a:fld>
            <a:endParaRPr lang="nl-NL"/>
          </a:p>
        </p:txBody>
      </p:sp>
    </p:spTree>
    <p:extLst>
      <p:ext uri="{BB962C8B-B14F-4D97-AF65-F5344CB8AC3E}">
        <p14:creationId xmlns:p14="http://schemas.microsoft.com/office/powerpoint/2010/main" val="154216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7955246A-3E2D-4DA8-BCBF-CAC955667F84}" type="slidenum">
              <a:rPr lang="nl-NL" smtClean="0"/>
              <a:pPr>
                <a:defRPr/>
              </a:pPr>
              <a:t>‹nr.›</a:t>
            </a:fld>
            <a:endParaRPr lang="nl-NL"/>
          </a:p>
        </p:txBody>
      </p:sp>
    </p:spTree>
    <p:extLst>
      <p:ext uri="{BB962C8B-B14F-4D97-AF65-F5344CB8AC3E}">
        <p14:creationId xmlns:p14="http://schemas.microsoft.com/office/powerpoint/2010/main" val="265812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3ED40FDB-3137-4819-A992-B54D63FDBDFF}" type="slidenum">
              <a:rPr lang="nl-NL" smtClean="0"/>
              <a:pPr>
                <a:defRPr/>
              </a:pPr>
              <a:t>‹nr.›</a:t>
            </a:fld>
            <a:endParaRPr lang="nl-NL"/>
          </a:p>
        </p:txBody>
      </p:sp>
    </p:spTree>
    <p:extLst>
      <p:ext uri="{BB962C8B-B14F-4D97-AF65-F5344CB8AC3E}">
        <p14:creationId xmlns:p14="http://schemas.microsoft.com/office/powerpoint/2010/main" val="111474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AF688CCA-AA85-48B4-BF6E-0D3CC7C41ADA}" type="slidenum">
              <a:rPr lang="nl-NL" smtClean="0"/>
              <a:pPr>
                <a:defRPr/>
              </a:pPr>
              <a:t>‹nr.›</a:t>
            </a:fld>
            <a:endParaRPr lang="nl-NL"/>
          </a:p>
        </p:txBody>
      </p:sp>
    </p:spTree>
    <p:extLst>
      <p:ext uri="{BB962C8B-B14F-4D97-AF65-F5344CB8AC3E}">
        <p14:creationId xmlns:p14="http://schemas.microsoft.com/office/powerpoint/2010/main" val="194536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9B07D62D-E388-4DB1-873C-F7415B809512}" type="slidenum">
              <a:rPr lang="nl-NL" smtClean="0"/>
              <a:pPr>
                <a:defRPr/>
              </a:pPr>
              <a:t>‹nr.›</a:t>
            </a:fld>
            <a:endParaRPr lang="nl-NL"/>
          </a:p>
        </p:txBody>
      </p:sp>
    </p:spTree>
    <p:extLst>
      <p:ext uri="{BB962C8B-B14F-4D97-AF65-F5344CB8AC3E}">
        <p14:creationId xmlns:p14="http://schemas.microsoft.com/office/powerpoint/2010/main" val="1948209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30F61661-C57F-416C-9A19-DE69921EF9A3}" type="slidenum">
              <a:rPr lang="nl-NL" smtClean="0"/>
              <a:pPr>
                <a:defRPr/>
              </a:pPr>
              <a:t>‹nr.›</a:t>
            </a:fld>
            <a:endParaRPr lang="nl-NL"/>
          </a:p>
        </p:txBody>
      </p:sp>
    </p:spTree>
    <p:extLst>
      <p:ext uri="{BB962C8B-B14F-4D97-AF65-F5344CB8AC3E}">
        <p14:creationId xmlns:p14="http://schemas.microsoft.com/office/powerpoint/2010/main" val="2208365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pPr>
              <a:defRPr/>
            </a:pPr>
            <a:endParaRPr lang="nl-NL"/>
          </a:p>
        </p:txBody>
      </p:sp>
      <p:sp>
        <p:nvSpPr>
          <p:cNvPr id="8" name="Tijdelijke aanduiding voor voettekst 7"/>
          <p:cNvSpPr>
            <a:spLocks noGrp="1"/>
          </p:cNvSpPr>
          <p:nvPr>
            <p:ph type="ftr" sz="quarter" idx="11"/>
          </p:nvPr>
        </p:nvSpPr>
        <p:spPr/>
        <p:txBody>
          <a:bodyPr/>
          <a:lstStyle/>
          <a:p>
            <a:pPr>
              <a:defRPr/>
            </a:pPr>
            <a:endParaRPr lang="nl-NL"/>
          </a:p>
        </p:txBody>
      </p:sp>
      <p:sp>
        <p:nvSpPr>
          <p:cNvPr id="9" name="Tijdelijke aanduiding voor dianummer 8"/>
          <p:cNvSpPr>
            <a:spLocks noGrp="1"/>
          </p:cNvSpPr>
          <p:nvPr>
            <p:ph type="sldNum" sz="quarter" idx="12"/>
          </p:nvPr>
        </p:nvSpPr>
        <p:spPr/>
        <p:txBody>
          <a:bodyPr/>
          <a:lstStyle/>
          <a:p>
            <a:pPr>
              <a:defRPr/>
            </a:pPr>
            <a:fld id="{5CF6D3A3-9412-49B5-96C9-EF0C9F645EC6}" type="slidenum">
              <a:rPr lang="nl-NL" smtClean="0"/>
              <a:pPr>
                <a:defRPr/>
              </a:pPr>
              <a:t>‹nr.›</a:t>
            </a:fld>
            <a:endParaRPr lang="nl-NL"/>
          </a:p>
        </p:txBody>
      </p:sp>
    </p:spTree>
    <p:extLst>
      <p:ext uri="{BB962C8B-B14F-4D97-AF65-F5344CB8AC3E}">
        <p14:creationId xmlns:p14="http://schemas.microsoft.com/office/powerpoint/2010/main" val="331285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5" name="Tijdelijke aanduiding voor dianummer 4"/>
          <p:cNvSpPr>
            <a:spLocks noGrp="1"/>
          </p:cNvSpPr>
          <p:nvPr>
            <p:ph type="sldNum" sz="quarter" idx="12"/>
          </p:nvPr>
        </p:nvSpPr>
        <p:spPr/>
        <p:txBody>
          <a:bodyPr/>
          <a:lstStyle/>
          <a:p>
            <a:pPr>
              <a:defRPr/>
            </a:pPr>
            <a:fld id="{6890501B-8B0E-4230-A2BE-05D183449ACF}" type="slidenum">
              <a:rPr lang="nl-NL" smtClean="0"/>
              <a:pPr>
                <a:defRPr/>
              </a:pPr>
              <a:t>‹nr.›</a:t>
            </a:fld>
            <a:endParaRPr lang="nl-NL"/>
          </a:p>
        </p:txBody>
      </p:sp>
    </p:spTree>
    <p:extLst>
      <p:ext uri="{BB962C8B-B14F-4D97-AF65-F5344CB8AC3E}">
        <p14:creationId xmlns:p14="http://schemas.microsoft.com/office/powerpoint/2010/main" val="411416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p>
        </p:txBody>
      </p:sp>
      <p:sp>
        <p:nvSpPr>
          <p:cNvPr id="3" name="Tijdelijke aanduiding voor voettekst 2"/>
          <p:cNvSpPr>
            <a:spLocks noGrp="1"/>
          </p:cNvSpPr>
          <p:nvPr>
            <p:ph type="ftr" sz="quarter" idx="11"/>
          </p:nvPr>
        </p:nvSpPr>
        <p:spPr/>
        <p:txBody>
          <a:bodyPr/>
          <a:lstStyle/>
          <a:p>
            <a:pPr>
              <a:defRPr/>
            </a:pPr>
            <a:endParaRPr lang="nl-NL"/>
          </a:p>
        </p:txBody>
      </p:sp>
      <p:sp>
        <p:nvSpPr>
          <p:cNvPr id="4" name="Tijdelijke aanduiding voor dianummer 3"/>
          <p:cNvSpPr>
            <a:spLocks noGrp="1"/>
          </p:cNvSpPr>
          <p:nvPr>
            <p:ph type="sldNum" sz="quarter" idx="12"/>
          </p:nvPr>
        </p:nvSpPr>
        <p:spPr/>
        <p:txBody>
          <a:bodyPr/>
          <a:lstStyle/>
          <a:p>
            <a:pPr>
              <a:defRPr/>
            </a:pPr>
            <a:fld id="{DBDB7FDB-82D2-4B8A-B17F-E5C2D6BD75DC}" type="slidenum">
              <a:rPr lang="nl-NL" smtClean="0"/>
              <a:pPr>
                <a:defRPr/>
              </a:pPr>
              <a:t>‹nr.›</a:t>
            </a:fld>
            <a:endParaRPr lang="nl-NL"/>
          </a:p>
        </p:txBody>
      </p:sp>
    </p:spTree>
    <p:extLst>
      <p:ext uri="{BB962C8B-B14F-4D97-AF65-F5344CB8AC3E}">
        <p14:creationId xmlns:p14="http://schemas.microsoft.com/office/powerpoint/2010/main" val="1301964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04FB14ED-2DBA-40BB-8F1E-85299F6EBC70}" type="slidenum">
              <a:rPr lang="nl-NL" smtClean="0"/>
              <a:pPr>
                <a:defRPr/>
              </a:pPr>
              <a:t>‹nr.›</a:t>
            </a:fld>
            <a:endParaRPr lang="nl-NL"/>
          </a:p>
        </p:txBody>
      </p:sp>
    </p:spTree>
    <p:extLst>
      <p:ext uri="{BB962C8B-B14F-4D97-AF65-F5344CB8AC3E}">
        <p14:creationId xmlns:p14="http://schemas.microsoft.com/office/powerpoint/2010/main" val="118984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A3489291-BECD-443E-8B6C-582EEFCF1AB7}" type="slidenum">
              <a:rPr lang="nl-NL" smtClean="0"/>
              <a:pPr>
                <a:defRPr/>
              </a:pPr>
              <a:t>‹nr.›</a:t>
            </a:fld>
            <a:endParaRPr lang="nl-NL"/>
          </a:p>
        </p:txBody>
      </p:sp>
    </p:spTree>
    <p:extLst>
      <p:ext uri="{BB962C8B-B14F-4D97-AF65-F5344CB8AC3E}">
        <p14:creationId xmlns:p14="http://schemas.microsoft.com/office/powerpoint/2010/main" val="72307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DDD49FC-A3DE-4DBA-A483-2AF6A13C88DD}" type="slidenum">
              <a:rPr lang="nl-NL" smtClean="0"/>
              <a:pPr>
                <a:defRPr/>
              </a:pPr>
              <a:t>‹nr.›</a:t>
            </a:fld>
            <a:endParaRPr lang="nl-NL"/>
          </a:p>
        </p:txBody>
      </p:sp>
    </p:spTree>
    <p:extLst>
      <p:ext uri="{BB962C8B-B14F-4D97-AF65-F5344CB8AC3E}">
        <p14:creationId xmlns:p14="http://schemas.microsoft.com/office/powerpoint/2010/main" val="41166239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Kwazo%20Borgenbreed/Vakgroepjaarplan%2023-24.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Kwazo%20Borgenbreed/Format%20analyse%20toetsresultaten%20okt%202023%20(invulbaar).pdf" TargetMode="External"/><Relationship Id="rId5" Type="http://schemas.openxmlformats.org/officeDocument/2006/relationships/hyperlink" Target="Kwazo%20Borgenbreed/Format%20analyse%20examenresultaten%20(invulbaar).pdf" TargetMode="External"/><Relationship Id="rId4" Type="http://schemas.openxmlformats.org/officeDocument/2006/relationships/hyperlink" Target="https://kwaliteitskalender-rsgdeborgen.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projectlerenverbeteren.nl/thema/kwaliteitsz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5" name="Tekstvak 4">
            <a:extLst>
              <a:ext uri="{FF2B5EF4-FFF2-40B4-BE49-F238E27FC236}">
                <a16:creationId xmlns:a16="http://schemas.microsoft.com/office/drawing/2014/main" id="{EA2FF3EA-4659-E919-DC13-0E4C66CEA4AD}"/>
              </a:ext>
            </a:extLst>
          </p:cNvPr>
          <p:cNvSpPr txBox="1"/>
          <p:nvPr/>
        </p:nvSpPr>
        <p:spPr>
          <a:xfrm>
            <a:off x="0" y="4835952"/>
            <a:ext cx="6322243" cy="461665"/>
          </a:xfrm>
          <a:prstGeom prst="rect">
            <a:avLst/>
          </a:prstGeom>
          <a:noFill/>
        </p:spPr>
        <p:txBody>
          <a:bodyPr wrap="square" rtlCol="0">
            <a:spAutoFit/>
          </a:bodyPr>
          <a:lstStyle/>
          <a:p>
            <a:pPr algn="ctr"/>
            <a:r>
              <a:rPr lang="nl-NL" b="1" dirty="0">
                <a:latin typeface="Arial" panose="020B0604020202020204" pitchFamily="34" charset="0"/>
                <a:cs typeface="Arial" panose="020B0604020202020204" pitchFamily="34" charset="0"/>
              </a:rPr>
              <a:t>Op weg naar een kwaliteitscultuur</a:t>
            </a:r>
          </a:p>
        </p:txBody>
      </p:sp>
      <p:pic>
        <p:nvPicPr>
          <p:cNvPr id="7" name="Afbeelding 6">
            <a:extLst>
              <a:ext uri="{FF2B5EF4-FFF2-40B4-BE49-F238E27FC236}">
                <a16:creationId xmlns:a16="http://schemas.microsoft.com/office/drawing/2014/main" id="{0B84E753-3CEB-E475-63E5-AE47A8D2FFC8}"/>
              </a:ext>
            </a:extLst>
          </p:cNvPr>
          <p:cNvPicPr>
            <a:picLocks noChangeAspect="1"/>
          </p:cNvPicPr>
          <p:nvPr/>
        </p:nvPicPr>
        <p:blipFill>
          <a:blip r:embed="rId4"/>
          <a:stretch>
            <a:fillRect/>
          </a:stretch>
        </p:blipFill>
        <p:spPr>
          <a:xfrm>
            <a:off x="0" y="0"/>
            <a:ext cx="6322243" cy="4741682"/>
          </a:xfrm>
          <a:prstGeom prst="rect">
            <a:avLst/>
          </a:prstGeom>
        </p:spPr>
      </p:pic>
      <p:sp>
        <p:nvSpPr>
          <p:cNvPr id="8" name="Tekstvak 7">
            <a:extLst>
              <a:ext uri="{FF2B5EF4-FFF2-40B4-BE49-F238E27FC236}">
                <a16:creationId xmlns:a16="http://schemas.microsoft.com/office/drawing/2014/main" id="{264D36A3-70CB-D2B9-2F43-8B84C15DE987}"/>
              </a:ext>
            </a:extLst>
          </p:cNvPr>
          <p:cNvSpPr txBox="1"/>
          <p:nvPr/>
        </p:nvSpPr>
        <p:spPr>
          <a:xfrm>
            <a:off x="5109328" y="5297617"/>
            <a:ext cx="3921550" cy="830997"/>
          </a:xfrm>
          <a:prstGeom prst="rect">
            <a:avLst/>
          </a:prstGeom>
          <a:noFill/>
        </p:spPr>
        <p:txBody>
          <a:bodyPr wrap="square" rtlCol="0">
            <a:spAutoFit/>
          </a:bodyPr>
          <a:lstStyle/>
          <a:p>
            <a:pPr algn="r"/>
            <a:r>
              <a:rPr lang="nl-NL" sz="1600" dirty="0">
                <a:latin typeface="Arial" panose="020B0604020202020204" pitchFamily="34" charset="0"/>
                <a:cs typeface="Arial" panose="020B0604020202020204" pitchFamily="34" charset="0"/>
              </a:rPr>
              <a:t>Ingrid Copinga Wollerich</a:t>
            </a:r>
          </a:p>
          <a:p>
            <a:pPr algn="r"/>
            <a:r>
              <a:rPr lang="nl-NL" sz="1600" dirty="0">
                <a:latin typeface="Arial" panose="020B0604020202020204" pitchFamily="34" charset="0"/>
                <a:cs typeface="Arial" panose="020B0604020202020204" pitchFamily="34" charset="0"/>
              </a:rPr>
              <a:t>i.copingawollerich03@rsgdeborgen.nl</a:t>
            </a:r>
          </a:p>
          <a:p>
            <a:pPr algn="r"/>
            <a:r>
              <a:rPr lang="nl-NL" sz="1600" dirty="0">
                <a:latin typeface="Arial" panose="020B0604020202020204" pitchFamily="34" charset="0"/>
                <a:cs typeface="Arial" panose="020B0604020202020204" pitchFamily="34" charset="0"/>
              </a:rPr>
              <a:t>7 november 2023</a:t>
            </a:r>
          </a:p>
        </p:txBody>
      </p:sp>
    </p:spTree>
    <p:extLst>
      <p:ext uri="{BB962C8B-B14F-4D97-AF65-F5344CB8AC3E}">
        <p14:creationId xmlns:p14="http://schemas.microsoft.com/office/powerpoint/2010/main" val="51914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0" y="1"/>
            <a:ext cx="9144000" cy="1409121"/>
          </a:xfrm>
        </p:spPr>
        <p:txBody>
          <a:bodyPr>
            <a:normAutofit/>
          </a:bodyPr>
          <a:lstStyle/>
          <a:p>
            <a:pPr algn="ctr"/>
            <a:r>
              <a:rPr lang="nl-NL" sz="4000" b="1" dirty="0">
                <a:latin typeface="Arial" panose="020B0604020202020204" pitchFamily="34" charset="0"/>
                <a:cs typeface="Arial" panose="020B0604020202020204" pitchFamily="34" charset="0"/>
              </a:rPr>
              <a:t>Instrumenten</a:t>
            </a: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0" y="1409122"/>
            <a:ext cx="9144000" cy="4728878"/>
          </a:xfrm>
          <a:solidFill>
            <a:schemeClr val="accent2">
              <a:lumMod val="20000"/>
              <a:lumOff val="80000"/>
            </a:schemeClr>
          </a:solidFill>
        </p:spPr>
        <p:txBody>
          <a:bodyPr>
            <a:normAutofit fontScale="92500" lnSpcReduction="20000"/>
          </a:bodyPr>
          <a:lstStyle/>
          <a:p>
            <a:pPr>
              <a:buFont typeface="Wingdings" panose="05000000000000000000" pitchFamily="2" charset="2"/>
              <a:buChar char="Ø"/>
            </a:pPr>
            <a:r>
              <a:rPr lang="nl-NL" sz="2600" dirty="0">
                <a:solidFill>
                  <a:srgbClr val="000000"/>
                </a:solidFill>
                <a:latin typeface="Arial" panose="020B0604020202020204" pitchFamily="34" charset="0"/>
                <a:cs typeface="Times New Roman" panose="02020603050405020304" pitchFamily="18" charset="0"/>
              </a:rPr>
              <a:t>Kwaliteitskalender(s)</a:t>
            </a:r>
          </a:p>
          <a:p>
            <a:pPr marL="0" indent="0">
              <a:buNone/>
            </a:pPr>
            <a:r>
              <a:rPr lang="nl-NL" sz="2400" dirty="0">
                <a:solidFill>
                  <a:srgbClr val="000000"/>
                </a:solidFill>
                <a:latin typeface="Arial" panose="020B0604020202020204" pitchFamily="34" charset="0"/>
                <a:cs typeface="Times New Roman" panose="02020603050405020304" pitchFamily="18" charset="0"/>
              </a:rPr>
              <a:t>	</a:t>
            </a:r>
            <a:r>
              <a:rPr lang="nl-NL" sz="1700" dirty="0">
                <a:hlinkClick r:id="rId4"/>
              </a:rPr>
              <a:t>Kwaliteitskalender – De Borgen (kwaliteitskalender-rsgdeborgen.nl)</a:t>
            </a:r>
            <a:endParaRPr lang="nl-NL" sz="2400" dirty="0">
              <a:solidFill>
                <a:srgbClr val="000000"/>
              </a:solidFill>
              <a:latin typeface="Arial" panose="020B0604020202020204" pitchFamily="34" charset="0"/>
              <a:cs typeface="Times New Roman" panose="02020603050405020304" pitchFamily="18" charset="0"/>
            </a:endParaRPr>
          </a:p>
          <a:p>
            <a:pPr>
              <a:buFont typeface="Wingdings" panose="05000000000000000000" pitchFamily="2" charset="2"/>
              <a:buChar char="Ø"/>
            </a:pPr>
            <a:r>
              <a:rPr lang="nl-NL" sz="2600" dirty="0">
                <a:solidFill>
                  <a:srgbClr val="000000"/>
                </a:solidFill>
                <a:latin typeface="Arial" panose="020B0604020202020204" pitchFamily="34" charset="0"/>
                <a:cs typeface="Times New Roman" panose="02020603050405020304" pitchFamily="18" charset="0"/>
              </a:rPr>
              <a:t>Analyse instrumenten</a:t>
            </a:r>
          </a:p>
          <a:p>
            <a:pPr marL="0" indent="0">
              <a:buNone/>
            </a:pPr>
            <a:r>
              <a:rPr lang="nl-NL" sz="2400" dirty="0">
                <a:solidFill>
                  <a:srgbClr val="000000"/>
                </a:solidFill>
                <a:latin typeface="Arial" panose="020B0604020202020204" pitchFamily="34" charset="0"/>
                <a:cs typeface="Times New Roman" panose="02020603050405020304" pitchFamily="18" charset="0"/>
              </a:rPr>
              <a:t>	</a:t>
            </a:r>
            <a:r>
              <a:rPr lang="nl-NL" sz="1700" dirty="0" err="1">
                <a:solidFill>
                  <a:srgbClr val="000000"/>
                </a:solidFill>
                <a:latin typeface="Arial" panose="020B0604020202020204" pitchFamily="34" charset="0"/>
                <a:cs typeface="Times New Roman" panose="02020603050405020304" pitchFamily="18" charset="0"/>
                <a:hlinkClick r:id="rId5" action="ppaction://hlinkfile"/>
              </a:rPr>
              <a:t>Kwazo</a:t>
            </a:r>
            <a:r>
              <a:rPr lang="nl-NL" sz="1700" dirty="0">
                <a:solidFill>
                  <a:srgbClr val="000000"/>
                </a:solidFill>
                <a:latin typeface="Arial" panose="020B0604020202020204" pitchFamily="34" charset="0"/>
                <a:cs typeface="Times New Roman" panose="02020603050405020304" pitchFamily="18" charset="0"/>
                <a:hlinkClick r:id="rId5" action="ppaction://hlinkfile"/>
              </a:rPr>
              <a:t> </a:t>
            </a:r>
            <a:r>
              <a:rPr lang="nl-NL" sz="1700" dirty="0" err="1">
                <a:solidFill>
                  <a:srgbClr val="000000"/>
                </a:solidFill>
                <a:latin typeface="Arial" panose="020B0604020202020204" pitchFamily="34" charset="0"/>
                <a:cs typeface="Times New Roman" panose="02020603050405020304" pitchFamily="18" charset="0"/>
                <a:hlinkClick r:id="rId5" action="ppaction://hlinkfile"/>
              </a:rPr>
              <a:t>Borgenbreed</a:t>
            </a:r>
            <a:r>
              <a:rPr lang="nl-NL" sz="1700" dirty="0">
                <a:solidFill>
                  <a:srgbClr val="000000"/>
                </a:solidFill>
                <a:latin typeface="Arial" panose="020B0604020202020204" pitchFamily="34" charset="0"/>
                <a:cs typeface="Times New Roman" panose="02020603050405020304" pitchFamily="18" charset="0"/>
                <a:hlinkClick r:id="rId5" action="ppaction://hlinkfile"/>
              </a:rPr>
              <a:t>\Format analyse examenresultaten (invulbaar).pdf</a:t>
            </a:r>
            <a:endParaRPr lang="nl-NL" sz="1700" dirty="0">
              <a:solidFill>
                <a:srgbClr val="000000"/>
              </a:solidFill>
              <a:latin typeface="Arial" panose="020B0604020202020204" pitchFamily="34" charset="0"/>
              <a:cs typeface="Times New Roman" panose="02020603050405020304" pitchFamily="18" charset="0"/>
            </a:endParaRPr>
          </a:p>
          <a:p>
            <a:pPr marL="0" indent="0">
              <a:buNone/>
            </a:pPr>
            <a:r>
              <a:rPr lang="nl-NL" sz="2400" dirty="0">
                <a:solidFill>
                  <a:srgbClr val="000000"/>
                </a:solidFill>
                <a:latin typeface="Arial" panose="020B0604020202020204" pitchFamily="34" charset="0"/>
                <a:cs typeface="Times New Roman" panose="02020603050405020304" pitchFamily="18" charset="0"/>
              </a:rPr>
              <a:t>	</a:t>
            </a:r>
            <a:r>
              <a:rPr lang="nl-NL" sz="1700" dirty="0" err="1">
                <a:solidFill>
                  <a:srgbClr val="000000"/>
                </a:solidFill>
                <a:latin typeface="Arial" panose="020B0604020202020204" pitchFamily="34" charset="0"/>
                <a:cs typeface="Times New Roman" panose="02020603050405020304" pitchFamily="18" charset="0"/>
                <a:hlinkClick r:id="rId6" action="ppaction://hlinkfile"/>
              </a:rPr>
              <a:t>Kwazo</a:t>
            </a:r>
            <a:r>
              <a:rPr lang="nl-NL" sz="1700" dirty="0">
                <a:solidFill>
                  <a:srgbClr val="000000"/>
                </a:solidFill>
                <a:latin typeface="Arial" panose="020B0604020202020204" pitchFamily="34" charset="0"/>
                <a:cs typeface="Times New Roman" panose="02020603050405020304" pitchFamily="18" charset="0"/>
                <a:hlinkClick r:id="rId6" action="ppaction://hlinkfile"/>
              </a:rPr>
              <a:t> </a:t>
            </a:r>
            <a:r>
              <a:rPr lang="nl-NL" sz="1700" dirty="0" err="1">
                <a:solidFill>
                  <a:srgbClr val="000000"/>
                </a:solidFill>
                <a:latin typeface="Arial" panose="020B0604020202020204" pitchFamily="34" charset="0"/>
                <a:cs typeface="Times New Roman" panose="02020603050405020304" pitchFamily="18" charset="0"/>
                <a:hlinkClick r:id="rId6" action="ppaction://hlinkfile"/>
              </a:rPr>
              <a:t>Borgenbreed</a:t>
            </a:r>
            <a:r>
              <a:rPr lang="nl-NL" sz="1700" dirty="0">
                <a:solidFill>
                  <a:srgbClr val="000000"/>
                </a:solidFill>
                <a:latin typeface="Arial" panose="020B0604020202020204" pitchFamily="34" charset="0"/>
                <a:cs typeface="Times New Roman" panose="02020603050405020304" pitchFamily="18" charset="0"/>
                <a:hlinkClick r:id="rId6" action="ppaction://hlinkfile"/>
              </a:rPr>
              <a:t>\Format analyse </a:t>
            </a:r>
            <a:r>
              <a:rPr lang="nl-NL" sz="1700" dirty="0" err="1">
                <a:solidFill>
                  <a:srgbClr val="000000"/>
                </a:solidFill>
                <a:latin typeface="Arial" panose="020B0604020202020204" pitchFamily="34" charset="0"/>
                <a:cs typeface="Times New Roman" panose="02020603050405020304" pitchFamily="18" charset="0"/>
                <a:hlinkClick r:id="rId6" action="ppaction://hlinkfile"/>
              </a:rPr>
              <a:t>toetsresultaten</a:t>
            </a:r>
            <a:r>
              <a:rPr lang="nl-NL" sz="1700" dirty="0">
                <a:solidFill>
                  <a:srgbClr val="000000"/>
                </a:solidFill>
                <a:latin typeface="Arial" panose="020B0604020202020204" pitchFamily="34" charset="0"/>
                <a:cs typeface="Times New Roman" panose="02020603050405020304" pitchFamily="18" charset="0"/>
                <a:hlinkClick r:id="rId6" action="ppaction://hlinkfile"/>
              </a:rPr>
              <a:t> okt 2023 (invulbaar).pdf</a:t>
            </a:r>
            <a:endParaRPr lang="nl-NL" sz="1700" dirty="0">
              <a:solidFill>
                <a:srgbClr val="000000"/>
              </a:solidFill>
              <a:latin typeface="Arial" panose="020B0604020202020204" pitchFamily="34" charset="0"/>
              <a:cs typeface="Times New Roman" panose="02020603050405020304" pitchFamily="18" charset="0"/>
            </a:endParaRPr>
          </a:p>
          <a:p>
            <a:pPr>
              <a:buFont typeface="Wingdings" panose="05000000000000000000" pitchFamily="2" charset="2"/>
              <a:buChar char="Ø"/>
            </a:pPr>
            <a:r>
              <a:rPr lang="nl-NL" sz="2600" dirty="0">
                <a:solidFill>
                  <a:srgbClr val="000000"/>
                </a:solidFill>
                <a:latin typeface="Arial" panose="020B0604020202020204" pitchFamily="34" charset="0"/>
                <a:cs typeface="Times New Roman" panose="02020603050405020304" pitchFamily="18" charset="0"/>
              </a:rPr>
              <a:t>Formats</a:t>
            </a:r>
          </a:p>
          <a:p>
            <a:pPr marL="685800" lvl="2" indent="0">
              <a:buNone/>
            </a:pPr>
            <a:r>
              <a:rPr lang="nl-NL" sz="1700" dirty="0" err="1">
                <a:solidFill>
                  <a:srgbClr val="000000"/>
                </a:solidFill>
                <a:latin typeface="Arial" panose="020B0604020202020204" pitchFamily="34" charset="0"/>
                <a:cs typeface="Times New Roman" panose="02020603050405020304" pitchFamily="18" charset="0"/>
                <a:hlinkClick r:id="rId7" action="ppaction://hlinkfile"/>
              </a:rPr>
              <a:t>Kwazo</a:t>
            </a:r>
            <a:r>
              <a:rPr lang="nl-NL" sz="1700" dirty="0">
                <a:solidFill>
                  <a:srgbClr val="000000"/>
                </a:solidFill>
                <a:latin typeface="Arial" panose="020B0604020202020204" pitchFamily="34" charset="0"/>
                <a:cs typeface="Times New Roman" panose="02020603050405020304" pitchFamily="18" charset="0"/>
                <a:hlinkClick r:id="rId7" action="ppaction://hlinkfile"/>
              </a:rPr>
              <a:t> </a:t>
            </a:r>
            <a:r>
              <a:rPr lang="nl-NL" sz="1700" dirty="0" err="1">
                <a:solidFill>
                  <a:srgbClr val="000000"/>
                </a:solidFill>
                <a:latin typeface="Arial" panose="020B0604020202020204" pitchFamily="34" charset="0"/>
                <a:cs typeface="Times New Roman" panose="02020603050405020304" pitchFamily="18" charset="0"/>
                <a:hlinkClick r:id="rId7" action="ppaction://hlinkfile"/>
              </a:rPr>
              <a:t>Borgenbreed</a:t>
            </a:r>
            <a:r>
              <a:rPr lang="nl-NL" sz="1700" dirty="0">
                <a:solidFill>
                  <a:srgbClr val="000000"/>
                </a:solidFill>
                <a:latin typeface="Arial" panose="020B0604020202020204" pitchFamily="34" charset="0"/>
                <a:cs typeface="Times New Roman" panose="02020603050405020304" pitchFamily="18" charset="0"/>
                <a:hlinkClick r:id="rId7" action="ppaction://hlinkfile"/>
              </a:rPr>
              <a:t>\</a:t>
            </a:r>
            <a:r>
              <a:rPr lang="nl-NL" sz="1700" dirty="0" err="1">
                <a:solidFill>
                  <a:srgbClr val="000000"/>
                </a:solidFill>
                <a:latin typeface="Arial" panose="020B0604020202020204" pitchFamily="34" charset="0"/>
                <a:cs typeface="Times New Roman" panose="02020603050405020304" pitchFamily="18" charset="0"/>
                <a:hlinkClick r:id="rId7" action="ppaction://hlinkfile"/>
              </a:rPr>
              <a:t>Vakgroepjaarplan</a:t>
            </a:r>
            <a:r>
              <a:rPr lang="nl-NL" sz="1700" dirty="0">
                <a:solidFill>
                  <a:srgbClr val="000000"/>
                </a:solidFill>
                <a:latin typeface="Arial" panose="020B0604020202020204" pitchFamily="34" charset="0"/>
                <a:cs typeface="Times New Roman" panose="02020603050405020304" pitchFamily="18" charset="0"/>
                <a:hlinkClick r:id="rId7" action="ppaction://hlinkfile"/>
              </a:rPr>
              <a:t> 23-24.pdf</a:t>
            </a:r>
            <a:endParaRPr lang="nl-NL" sz="1700" dirty="0">
              <a:solidFill>
                <a:srgbClr val="000000"/>
              </a:solidFill>
              <a:latin typeface="Arial" panose="020B0604020202020204" pitchFamily="34" charset="0"/>
              <a:cs typeface="Times New Roman" panose="02020603050405020304" pitchFamily="18" charset="0"/>
            </a:endParaRPr>
          </a:p>
          <a:p>
            <a:endParaRPr lang="nl-NL" sz="1800" dirty="0">
              <a:solidFill>
                <a:srgbClr val="000000"/>
              </a:solidFill>
              <a:latin typeface="Arial" panose="020B0604020202020204" pitchFamily="34" charset="0"/>
              <a:cs typeface="Times New Roman" panose="02020603050405020304" pitchFamily="18" charset="0"/>
            </a:endParaRPr>
          </a:p>
          <a:p>
            <a:pPr marL="0" indent="0">
              <a:buNone/>
            </a:pPr>
            <a:endParaRPr lang="nl-NL" sz="1800" dirty="0">
              <a:solidFill>
                <a:srgbClr val="000000"/>
              </a:solidFill>
              <a:latin typeface="Arial" panose="020B0604020202020204" pitchFamily="34" charset="0"/>
              <a:cs typeface="Times New Roman" panose="02020603050405020304" pitchFamily="18" charset="0"/>
            </a:endParaRPr>
          </a:p>
          <a:p>
            <a:pPr marL="0" indent="0">
              <a:buNone/>
            </a:pPr>
            <a:endParaRPr lang="nl-NL" sz="1800" dirty="0">
              <a:solidFill>
                <a:srgbClr val="000000"/>
              </a:solidFill>
              <a:latin typeface="Arial" panose="020B0604020202020204" pitchFamily="34" charset="0"/>
            </a:endParaRPr>
          </a:p>
          <a:p>
            <a:pPr>
              <a:buFontTx/>
              <a:buChar char="-"/>
            </a:pPr>
            <a:endParaRPr lang="nl-NL" sz="1800" dirty="0">
              <a:solidFill>
                <a:srgbClr val="000000"/>
              </a:solidFill>
              <a:latin typeface="Arial" panose="020B0604020202020204" pitchFamily="34" charset="0"/>
            </a:endParaRPr>
          </a:p>
          <a:p>
            <a:pPr>
              <a:buFontTx/>
              <a:buChar char="-"/>
            </a:pPr>
            <a:endParaRPr lang="nl-NL" dirty="0"/>
          </a:p>
          <a:p>
            <a:pPr marL="0" indent="0">
              <a:buNone/>
            </a:pPr>
            <a:endParaRPr lang="nl-NL" dirty="0"/>
          </a:p>
          <a:p>
            <a:pPr marL="0" indent="0">
              <a:buNone/>
            </a:pPr>
            <a:r>
              <a:rPr lang="nl-NL" dirty="0"/>
              <a:t> </a:t>
            </a:r>
          </a:p>
        </p:txBody>
      </p:sp>
    </p:spTree>
    <p:extLst>
      <p:ext uri="{BB962C8B-B14F-4D97-AF65-F5344CB8AC3E}">
        <p14:creationId xmlns:p14="http://schemas.microsoft.com/office/powerpoint/2010/main" val="130634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0" y="1"/>
            <a:ext cx="9144000" cy="1409121"/>
          </a:xfrm>
        </p:spPr>
        <p:txBody>
          <a:bodyPr>
            <a:normAutofit/>
          </a:bodyPr>
          <a:lstStyle/>
          <a:p>
            <a:pPr algn="ctr"/>
            <a:r>
              <a:rPr lang="nl-NL" sz="4000" b="1" dirty="0" err="1">
                <a:latin typeface="Arial" panose="020B0604020202020204" pitchFamily="34" charset="0"/>
                <a:cs typeface="Arial" panose="020B0604020202020204" pitchFamily="34" charset="0"/>
              </a:rPr>
              <a:t>Rondetafeldiscussie</a:t>
            </a:r>
            <a:endParaRPr lang="nl-NL" sz="4000" b="1"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0" y="1409122"/>
            <a:ext cx="9144000" cy="4728878"/>
          </a:xfrm>
          <a:solidFill>
            <a:schemeClr val="accent2">
              <a:lumMod val="20000"/>
              <a:lumOff val="80000"/>
            </a:schemeClr>
          </a:solidFill>
        </p:spPr>
        <p:txBody>
          <a:bodyPr>
            <a:normAutofit fontScale="25000" lnSpcReduction="20000"/>
          </a:bodyPr>
          <a:lstStyle/>
          <a:p>
            <a:pPr marL="0" indent="0">
              <a:buNone/>
            </a:pPr>
            <a:endParaRPr lang="nl-NL" sz="1800" dirty="0">
              <a:solidFill>
                <a:srgbClr val="000000"/>
              </a:solidFill>
              <a:latin typeface="Arial" panose="020B0604020202020204" pitchFamily="34" charset="0"/>
              <a:cs typeface="Times New Roman" panose="02020603050405020304" pitchFamily="18" charset="0"/>
            </a:endParaRPr>
          </a:p>
          <a:p>
            <a:pPr marL="0" indent="0">
              <a:buNone/>
            </a:pPr>
            <a:r>
              <a:rPr lang="nl-NL" sz="8000" b="1" dirty="0">
                <a:solidFill>
                  <a:srgbClr val="000000"/>
                </a:solidFill>
                <a:latin typeface="Arial" panose="020B0604020202020204" pitchFamily="34" charset="0"/>
                <a:cs typeface="Times New Roman" panose="02020603050405020304" pitchFamily="18" charset="0"/>
              </a:rPr>
              <a:t>Vragen:</a:t>
            </a:r>
          </a:p>
          <a:p>
            <a:pPr>
              <a:lnSpc>
                <a:spcPct val="120000"/>
              </a:lnSpc>
              <a:buFont typeface="Wingdings" panose="05000000000000000000" pitchFamily="2" charset="2"/>
              <a:buChar char="Ø"/>
            </a:pPr>
            <a:r>
              <a:rPr lang="nl-NL" sz="9600" dirty="0">
                <a:solidFill>
                  <a:srgbClr val="000000"/>
                </a:solidFill>
                <a:latin typeface="Arial" panose="020B0604020202020204" pitchFamily="34" charset="0"/>
                <a:cs typeface="Times New Roman" panose="02020603050405020304" pitchFamily="18" charset="0"/>
              </a:rPr>
              <a:t>Wat gebruik je op jouw school aan instrumenten t.b.v. kwaliteitszorg (en kwaliteitscultuur?)</a:t>
            </a:r>
          </a:p>
          <a:p>
            <a:pPr>
              <a:lnSpc>
                <a:spcPct val="120000"/>
              </a:lnSpc>
              <a:buFont typeface="Wingdings" panose="05000000000000000000" pitchFamily="2" charset="2"/>
              <a:buChar char="Ø"/>
            </a:pPr>
            <a:r>
              <a:rPr lang="nl-NL" sz="9600" dirty="0">
                <a:solidFill>
                  <a:srgbClr val="000000"/>
                </a:solidFill>
                <a:latin typeface="Arial" panose="020B0604020202020204" pitchFamily="34" charset="0"/>
                <a:cs typeface="Times New Roman" panose="02020603050405020304" pitchFamily="18" charset="0"/>
              </a:rPr>
              <a:t>Hoe kan een kwaliteitskalender bijdragen aan kwaliteitszorg en kwaliteitscultuur op jullie school?</a:t>
            </a:r>
          </a:p>
          <a:p>
            <a:pPr>
              <a:lnSpc>
                <a:spcPct val="120000"/>
              </a:lnSpc>
              <a:buFont typeface="Wingdings" panose="05000000000000000000" pitchFamily="2" charset="2"/>
              <a:buChar char="Ø"/>
            </a:pPr>
            <a:r>
              <a:rPr lang="nl-NL" sz="9600" dirty="0">
                <a:solidFill>
                  <a:srgbClr val="000000"/>
                </a:solidFill>
                <a:latin typeface="Arial" panose="020B0604020202020204" pitchFamily="34" charset="0"/>
                <a:cs typeface="Times New Roman" panose="02020603050405020304" pitchFamily="18" charset="0"/>
              </a:rPr>
              <a:t> Welke uitdagingen of obstakels zie je bij het implementeren van deze kalender en instrumenten?</a:t>
            </a:r>
          </a:p>
          <a:p>
            <a:pPr>
              <a:lnSpc>
                <a:spcPct val="120000"/>
              </a:lnSpc>
              <a:buFont typeface="Wingdings" panose="05000000000000000000" pitchFamily="2" charset="2"/>
              <a:buChar char="Ø"/>
            </a:pPr>
            <a:r>
              <a:rPr lang="nl-NL" sz="9600" dirty="0">
                <a:solidFill>
                  <a:srgbClr val="000000"/>
                </a:solidFill>
                <a:latin typeface="Arial" panose="020B0604020202020204" pitchFamily="34" charset="0"/>
                <a:cs typeface="Times New Roman" panose="02020603050405020304" pitchFamily="18" charset="0"/>
              </a:rPr>
              <a:t>Hoe kunnen deze instrumenten helpen bij het behalen van kwaliteitsdoelen / het continu verbeteren van de onderwijskwaliteit?</a:t>
            </a:r>
          </a:p>
          <a:p>
            <a:pPr marL="0" indent="0">
              <a:buNone/>
            </a:pPr>
            <a:endParaRPr lang="nl-NL" sz="1800" dirty="0">
              <a:solidFill>
                <a:srgbClr val="000000"/>
              </a:solidFill>
              <a:latin typeface="Arial" panose="020B0604020202020204" pitchFamily="34" charset="0"/>
            </a:endParaRPr>
          </a:p>
          <a:p>
            <a:pPr>
              <a:buFontTx/>
              <a:buChar char="-"/>
            </a:pPr>
            <a:endParaRPr lang="nl-NL" sz="1800" dirty="0">
              <a:solidFill>
                <a:srgbClr val="000000"/>
              </a:solidFill>
              <a:latin typeface="Arial" panose="020B0604020202020204" pitchFamily="34" charset="0"/>
            </a:endParaRPr>
          </a:p>
          <a:p>
            <a:pPr>
              <a:buFontTx/>
              <a:buChar char="-"/>
            </a:pPr>
            <a:endParaRPr lang="nl-NL" dirty="0"/>
          </a:p>
          <a:p>
            <a:pPr marL="0" indent="0">
              <a:buNone/>
            </a:pPr>
            <a:endParaRPr lang="nl-NL" dirty="0"/>
          </a:p>
          <a:p>
            <a:pPr marL="0" indent="0">
              <a:buNone/>
            </a:pPr>
            <a:r>
              <a:rPr lang="nl-NL" dirty="0"/>
              <a:t> </a:t>
            </a:r>
          </a:p>
        </p:txBody>
      </p:sp>
    </p:spTree>
    <p:extLst>
      <p:ext uri="{BB962C8B-B14F-4D97-AF65-F5344CB8AC3E}">
        <p14:creationId xmlns:p14="http://schemas.microsoft.com/office/powerpoint/2010/main" val="105592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539552" y="239949"/>
            <a:ext cx="7886700" cy="1169173"/>
          </a:xfrm>
        </p:spPr>
        <p:txBody>
          <a:bodyPr>
            <a:normAutofit/>
          </a:bodyPr>
          <a:lstStyle/>
          <a:p>
            <a:pPr algn="ctr"/>
            <a:r>
              <a:rPr lang="nl-NL" sz="4000" b="1" dirty="0">
                <a:latin typeface="Arial" panose="020B0604020202020204" pitchFamily="34" charset="0"/>
                <a:cs typeface="Arial" panose="020B0604020202020204" pitchFamily="34" charset="0"/>
              </a:rPr>
              <a:t>Opbouw workshop</a:t>
            </a: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0" y="1121790"/>
            <a:ext cx="9144000" cy="5016210"/>
          </a:xfrm>
          <a:solidFill>
            <a:schemeClr val="accent2">
              <a:lumMod val="20000"/>
              <a:lumOff val="80000"/>
            </a:schemeClr>
          </a:solidFill>
        </p:spPr>
        <p:txBody>
          <a:bodyPr>
            <a:normAutofit fontScale="47500" lnSpcReduction="20000"/>
          </a:bodyPr>
          <a:lstStyle/>
          <a:p>
            <a:pPr marL="0" indent="0">
              <a:buNone/>
            </a:pPr>
            <a:endParaRPr lang="nl-NL" sz="1800" dirty="0">
              <a:latin typeface="Arial" panose="020B0604020202020204" pitchFamily="34" charset="0"/>
              <a:ea typeface="Times New Roman" panose="02020603050405020304" pitchFamily="18" charset="0"/>
              <a:cs typeface="Times New Roman" panose="02020603050405020304" pitchFamily="18" charset="0"/>
            </a:endParaRPr>
          </a:p>
          <a:p>
            <a:pPr marL="514350" indent="-514350">
              <a:lnSpc>
                <a:spcPct val="160000"/>
              </a:lnSpc>
              <a:buAutoNum type="arabicPeriod"/>
            </a:pPr>
            <a:r>
              <a:rPr lang="nl-NL" sz="5100" dirty="0">
                <a:solidFill>
                  <a:srgbClr val="000000"/>
                </a:solidFill>
                <a:latin typeface="Arial" panose="020B0604020202020204" pitchFamily="34" charset="0"/>
              </a:rPr>
              <a:t>Welkom en voorstellen</a:t>
            </a:r>
          </a:p>
          <a:p>
            <a:pPr marL="514350" indent="-514350">
              <a:lnSpc>
                <a:spcPct val="160000"/>
              </a:lnSpc>
              <a:buAutoNum type="arabicPeriod"/>
            </a:pPr>
            <a:r>
              <a:rPr lang="nl-NL" sz="5100" dirty="0">
                <a:solidFill>
                  <a:srgbClr val="000000"/>
                </a:solidFill>
                <a:latin typeface="Arial" panose="020B0604020202020204" pitchFamily="34" charset="0"/>
              </a:rPr>
              <a:t>Kwaliteitszorg en kwaliteitscultuur</a:t>
            </a:r>
          </a:p>
          <a:p>
            <a:pPr marL="514350" indent="-514350">
              <a:lnSpc>
                <a:spcPct val="160000"/>
              </a:lnSpc>
              <a:buAutoNum type="arabicPeriod"/>
            </a:pPr>
            <a:r>
              <a:rPr lang="nl-NL" sz="5100" dirty="0">
                <a:solidFill>
                  <a:srgbClr val="000000"/>
                </a:solidFill>
                <a:latin typeface="Arial" panose="020B0604020202020204" pitchFamily="34" charset="0"/>
              </a:rPr>
              <a:t>Wanneer is sprake van een kwaliteitscultuur?</a:t>
            </a:r>
          </a:p>
          <a:p>
            <a:pPr marL="514350" indent="-514350">
              <a:lnSpc>
                <a:spcPct val="160000"/>
              </a:lnSpc>
              <a:buAutoNum type="arabicPeriod"/>
            </a:pPr>
            <a:r>
              <a:rPr lang="nl-NL" sz="5100" dirty="0">
                <a:solidFill>
                  <a:srgbClr val="000000"/>
                </a:solidFill>
                <a:latin typeface="Arial" panose="020B0604020202020204" pitchFamily="34" charset="0"/>
              </a:rPr>
              <a:t>Instrumenten kwaliteitszorg</a:t>
            </a:r>
          </a:p>
          <a:p>
            <a:pPr marL="514350" indent="-514350">
              <a:lnSpc>
                <a:spcPct val="160000"/>
              </a:lnSpc>
              <a:buAutoNum type="arabicPeriod"/>
            </a:pPr>
            <a:r>
              <a:rPr lang="nl-NL" sz="5100" dirty="0" err="1">
                <a:solidFill>
                  <a:srgbClr val="000000"/>
                </a:solidFill>
                <a:latin typeface="Arial" panose="020B0604020202020204" pitchFamily="34" charset="0"/>
              </a:rPr>
              <a:t>Rondetafeldiscussie</a:t>
            </a:r>
            <a:endParaRPr lang="nl-NL" sz="5100" dirty="0">
              <a:solidFill>
                <a:srgbClr val="000000"/>
              </a:solidFill>
              <a:latin typeface="Arial" panose="020B0604020202020204" pitchFamily="34" charset="0"/>
            </a:endParaRPr>
          </a:p>
          <a:p>
            <a:pPr marL="514350" indent="-514350">
              <a:lnSpc>
                <a:spcPct val="160000"/>
              </a:lnSpc>
              <a:buAutoNum type="arabicPeriod"/>
            </a:pPr>
            <a:endParaRPr lang="nl-NL" sz="3800" dirty="0">
              <a:solidFill>
                <a:srgbClr val="000000"/>
              </a:solidFill>
              <a:latin typeface="Arial" panose="020B0604020202020204" pitchFamily="34" charset="0"/>
            </a:endParaRPr>
          </a:p>
          <a:p>
            <a:endParaRPr lang="nl-NL" sz="1800" dirty="0">
              <a:solidFill>
                <a:srgbClr val="000000"/>
              </a:solidFill>
              <a:latin typeface="Arial" panose="020B0604020202020204" pitchFamily="34" charset="0"/>
            </a:endParaRPr>
          </a:p>
          <a:p>
            <a:pPr>
              <a:buFontTx/>
              <a:buChar char="-"/>
            </a:pPr>
            <a:endParaRPr lang="nl-NL" sz="1800" dirty="0">
              <a:solidFill>
                <a:srgbClr val="000000"/>
              </a:solidFill>
              <a:latin typeface="Arial" panose="020B0604020202020204" pitchFamily="34" charset="0"/>
            </a:endParaRPr>
          </a:p>
          <a:p>
            <a:pPr>
              <a:buFontTx/>
              <a:buChar char="-"/>
            </a:pPr>
            <a:endParaRPr lang="nl-NL" dirty="0"/>
          </a:p>
          <a:p>
            <a:pPr marL="0" indent="0">
              <a:buNone/>
            </a:pPr>
            <a:endParaRPr lang="nl-NL" dirty="0"/>
          </a:p>
          <a:p>
            <a:pPr marL="0" indent="0">
              <a:buNone/>
            </a:pPr>
            <a:r>
              <a:rPr lang="nl-NL" dirty="0"/>
              <a:t> </a:t>
            </a:r>
          </a:p>
        </p:txBody>
      </p:sp>
    </p:spTree>
    <p:extLst>
      <p:ext uri="{BB962C8B-B14F-4D97-AF65-F5344CB8AC3E}">
        <p14:creationId xmlns:p14="http://schemas.microsoft.com/office/powerpoint/2010/main" val="311531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0" y="1"/>
            <a:ext cx="9144000" cy="1409122"/>
          </a:xfrm>
        </p:spPr>
        <p:txBody>
          <a:bodyPr>
            <a:normAutofit/>
          </a:bodyPr>
          <a:lstStyle/>
          <a:p>
            <a:pPr algn="ctr"/>
            <a:r>
              <a:rPr lang="nl-NL" sz="4000" b="1" dirty="0">
                <a:latin typeface="Arial" panose="020B0604020202020204" pitchFamily="34" charset="0"/>
                <a:cs typeface="Arial" panose="020B0604020202020204" pitchFamily="34" charset="0"/>
              </a:rPr>
              <a:t>Wie ben ik?</a:t>
            </a: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0" y="1234911"/>
            <a:ext cx="9144000" cy="4903089"/>
          </a:xfrm>
          <a:solidFill>
            <a:schemeClr val="accent2">
              <a:lumMod val="20000"/>
              <a:lumOff val="80000"/>
            </a:schemeClr>
          </a:solidFill>
        </p:spPr>
        <p:txBody>
          <a:bodyPr>
            <a:normAutofit fontScale="25000" lnSpcReduction="20000"/>
          </a:bodyPr>
          <a:lstStyle/>
          <a:p>
            <a:pPr marL="0" indent="0">
              <a:buNone/>
            </a:pPr>
            <a:endParaRPr lang="nl-NL"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nl-NL" sz="9600" dirty="0">
                <a:solidFill>
                  <a:srgbClr val="000000"/>
                </a:solidFill>
                <a:latin typeface="Arial" panose="020B0604020202020204" pitchFamily="34" charset="0"/>
              </a:rPr>
              <a:t>Ingrid Copinga Wollerich, 13 jaar werkzaam in het onderwijs als:</a:t>
            </a:r>
          </a:p>
          <a:p>
            <a:pPr>
              <a:lnSpc>
                <a:spcPct val="170000"/>
              </a:lnSpc>
            </a:pPr>
            <a:r>
              <a:rPr lang="nl-NL" sz="9600" dirty="0">
                <a:solidFill>
                  <a:srgbClr val="000000"/>
                </a:solidFill>
                <a:latin typeface="Arial" panose="020B0604020202020204" pitchFamily="34" charset="0"/>
              </a:rPr>
              <a:t>Docent Engels (2010 – 2017)</a:t>
            </a:r>
          </a:p>
          <a:p>
            <a:pPr>
              <a:lnSpc>
                <a:spcPct val="170000"/>
              </a:lnSpc>
            </a:pPr>
            <a:r>
              <a:rPr lang="nl-NL" sz="9600" dirty="0">
                <a:solidFill>
                  <a:srgbClr val="000000"/>
                </a:solidFill>
                <a:latin typeface="Arial" panose="020B0604020202020204" pitchFamily="34" charset="0"/>
              </a:rPr>
              <a:t>Adviseur onderwijs &amp; kwaliteit</a:t>
            </a:r>
          </a:p>
          <a:p>
            <a:pPr marL="0" indent="0">
              <a:lnSpc>
                <a:spcPct val="150000"/>
              </a:lnSpc>
              <a:buNone/>
            </a:pPr>
            <a:r>
              <a:rPr lang="nl-NL" sz="9600" dirty="0">
                <a:solidFill>
                  <a:srgbClr val="000000"/>
                </a:solidFill>
                <a:latin typeface="Arial" panose="020B0604020202020204" pitchFamily="34" charset="0"/>
              </a:rPr>
              <a:t>Belang van kwaliteitszorg en kwaliteitscultuur voor mij:</a:t>
            </a:r>
          </a:p>
          <a:p>
            <a:pPr marL="0" indent="0">
              <a:lnSpc>
                <a:spcPct val="150000"/>
              </a:lnSpc>
              <a:buNone/>
            </a:pPr>
            <a:r>
              <a:rPr lang="nl-NL" sz="9600" dirty="0">
                <a:solidFill>
                  <a:srgbClr val="000000"/>
                </a:solidFill>
                <a:latin typeface="Arial" panose="020B0604020202020204" pitchFamily="34" charset="0"/>
              </a:rPr>
              <a:t>‘de fundering die noodzakelijk is om gezamenlijk ons onderwijs continu te verbeteren.’ </a:t>
            </a:r>
          </a:p>
          <a:p>
            <a:endParaRPr lang="nl-NL" sz="5100" dirty="0">
              <a:solidFill>
                <a:srgbClr val="000000"/>
              </a:solidFill>
              <a:latin typeface="Arial" panose="020B0604020202020204" pitchFamily="34" charset="0"/>
            </a:endParaRPr>
          </a:p>
          <a:p>
            <a:pPr>
              <a:buFontTx/>
              <a:buChar char="-"/>
            </a:pPr>
            <a:endParaRPr lang="nl-NL" sz="1800" dirty="0">
              <a:solidFill>
                <a:srgbClr val="000000"/>
              </a:solidFill>
              <a:latin typeface="Arial" panose="020B0604020202020204" pitchFamily="34" charset="0"/>
            </a:endParaRPr>
          </a:p>
          <a:p>
            <a:pPr>
              <a:buFontTx/>
              <a:buChar char="-"/>
            </a:pPr>
            <a:endParaRPr lang="nl-NL" dirty="0"/>
          </a:p>
          <a:p>
            <a:pPr marL="0" indent="0">
              <a:buNone/>
            </a:pPr>
            <a:endParaRPr lang="nl-NL" dirty="0"/>
          </a:p>
          <a:p>
            <a:pPr marL="0" indent="0">
              <a:buNone/>
            </a:pPr>
            <a:r>
              <a:rPr lang="nl-NL" dirty="0"/>
              <a:t> </a:t>
            </a:r>
          </a:p>
        </p:txBody>
      </p:sp>
      <p:pic>
        <p:nvPicPr>
          <p:cNvPr id="2" name="Afbeelding 1">
            <a:extLst>
              <a:ext uri="{FF2B5EF4-FFF2-40B4-BE49-F238E27FC236}">
                <a16:creationId xmlns:a16="http://schemas.microsoft.com/office/drawing/2014/main" id="{A8872671-CCAB-B304-3392-B1816CDE55A8}"/>
              </a:ext>
            </a:extLst>
          </p:cNvPr>
          <p:cNvPicPr>
            <a:picLocks noChangeAspect="1"/>
          </p:cNvPicPr>
          <p:nvPr/>
        </p:nvPicPr>
        <p:blipFill>
          <a:blip r:embed="rId4"/>
          <a:stretch>
            <a:fillRect/>
          </a:stretch>
        </p:blipFill>
        <p:spPr>
          <a:xfrm>
            <a:off x="841162" y="4881750"/>
            <a:ext cx="2635000" cy="1976250"/>
          </a:xfrm>
          <a:prstGeom prst="rect">
            <a:avLst/>
          </a:prstGeom>
        </p:spPr>
      </p:pic>
      <p:pic>
        <p:nvPicPr>
          <p:cNvPr id="4" name="Afbeelding 3">
            <a:extLst>
              <a:ext uri="{FF2B5EF4-FFF2-40B4-BE49-F238E27FC236}">
                <a16:creationId xmlns:a16="http://schemas.microsoft.com/office/drawing/2014/main" id="{D034E065-7DFD-BE27-02E1-A8B5A5819D79}"/>
              </a:ext>
            </a:extLst>
          </p:cNvPr>
          <p:cNvPicPr>
            <a:picLocks noChangeAspect="1"/>
          </p:cNvPicPr>
          <p:nvPr/>
        </p:nvPicPr>
        <p:blipFill>
          <a:blip r:embed="rId5"/>
          <a:stretch>
            <a:fillRect/>
          </a:stretch>
        </p:blipFill>
        <p:spPr>
          <a:xfrm>
            <a:off x="4572000" y="4881749"/>
            <a:ext cx="3003419" cy="1976250"/>
          </a:xfrm>
          <a:prstGeom prst="rect">
            <a:avLst/>
          </a:prstGeom>
        </p:spPr>
      </p:pic>
    </p:spTree>
    <p:extLst>
      <p:ext uri="{BB962C8B-B14F-4D97-AF65-F5344CB8AC3E}">
        <p14:creationId xmlns:p14="http://schemas.microsoft.com/office/powerpoint/2010/main" val="3667906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0" y="1"/>
            <a:ext cx="9144000" cy="1253764"/>
          </a:xfrm>
        </p:spPr>
        <p:txBody>
          <a:bodyPr>
            <a:normAutofit/>
          </a:bodyPr>
          <a:lstStyle/>
          <a:p>
            <a:pPr algn="ctr"/>
            <a:r>
              <a:rPr lang="nl-NL" sz="4000" b="1" i="0" kern="1200" dirty="0">
                <a:effectLst/>
                <a:latin typeface="Arial" panose="020B0604020202020204" pitchFamily="34" charset="0"/>
                <a:ea typeface="Noto Serif" panose="02020600060500020200" pitchFamily="18" charset="0"/>
                <a:cs typeface="Arial" panose="020B0604020202020204" pitchFamily="34" charset="0"/>
              </a:rPr>
              <a:t>Welke rol heb je binnen de school?</a:t>
            </a:r>
            <a:endParaRPr lang="nl-NL" sz="4000" b="1"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0" y="1253765"/>
            <a:ext cx="9144000" cy="4884235"/>
          </a:xfrm>
          <a:solidFill>
            <a:schemeClr val="accent2">
              <a:lumMod val="20000"/>
              <a:lumOff val="80000"/>
            </a:schemeClr>
          </a:solidFill>
        </p:spPr>
        <p:txBody>
          <a:bodyPr>
            <a:normAutofit fontScale="70000" lnSpcReduction="20000"/>
          </a:bodyPr>
          <a:lstStyle/>
          <a:p>
            <a:pPr marL="0" indent="0">
              <a:buNone/>
            </a:pPr>
            <a:endParaRPr lang="nl-NL" sz="1800"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buFont typeface="+mj-lt"/>
              <a:buAutoNum type="arabicPeriod"/>
            </a:pPr>
            <a:r>
              <a:rPr lang="nl-NL" sz="3200" dirty="0">
                <a:latin typeface="Arial" panose="020B0604020202020204" pitchFamily="34" charset="0"/>
                <a:cs typeface="Arial" panose="020B0604020202020204" pitchFamily="34" charset="0"/>
              </a:rPr>
              <a:t>Wie is werkzaam als docent?</a:t>
            </a:r>
          </a:p>
          <a:p>
            <a:pPr marL="457200" indent="-457200">
              <a:buFont typeface="+mj-lt"/>
              <a:buAutoNum type="arabicPeriod"/>
            </a:pPr>
            <a:endParaRPr lang="nl-NL" sz="3200" dirty="0">
              <a:latin typeface="Arial" panose="020B0604020202020204" pitchFamily="34" charset="0"/>
              <a:cs typeface="Arial" panose="020B0604020202020204" pitchFamily="34" charset="0"/>
            </a:endParaRPr>
          </a:p>
          <a:p>
            <a:pPr marL="457200" indent="-457200">
              <a:buFont typeface="+mj-lt"/>
              <a:buAutoNum type="arabicPeriod"/>
            </a:pPr>
            <a:r>
              <a:rPr lang="nl-NL" sz="3200" dirty="0">
                <a:latin typeface="Arial" panose="020B0604020202020204" pitchFamily="34" charset="0"/>
                <a:cs typeface="Arial" panose="020B0604020202020204" pitchFamily="34" charset="0"/>
              </a:rPr>
              <a:t>Wie is werkzaam als teamleider?</a:t>
            </a:r>
          </a:p>
          <a:p>
            <a:pPr marL="457200" indent="-457200">
              <a:buFont typeface="+mj-lt"/>
              <a:buAutoNum type="arabicPeriod"/>
            </a:pPr>
            <a:endParaRPr lang="nl-NL" sz="3200" dirty="0">
              <a:latin typeface="Arial" panose="020B0604020202020204" pitchFamily="34" charset="0"/>
              <a:cs typeface="Arial" panose="020B0604020202020204" pitchFamily="34" charset="0"/>
            </a:endParaRPr>
          </a:p>
          <a:p>
            <a:pPr marL="457200" indent="-457200">
              <a:buFont typeface="+mj-lt"/>
              <a:buAutoNum type="arabicPeriod"/>
            </a:pPr>
            <a:r>
              <a:rPr lang="nl-NL" sz="3200" dirty="0">
                <a:latin typeface="Arial" panose="020B0604020202020204" pitchFamily="34" charset="0"/>
                <a:cs typeface="Arial" panose="020B0604020202020204" pitchFamily="34" charset="0"/>
              </a:rPr>
              <a:t>Wie is werkzaam als MT/directielid?</a:t>
            </a:r>
          </a:p>
          <a:p>
            <a:pPr marL="457200" indent="-457200">
              <a:buFont typeface="+mj-lt"/>
              <a:buAutoNum type="arabicPeriod"/>
            </a:pPr>
            <a:endParaRPr lang="nl-NL" sz="3200" dirty="0">
              <a:latin typeface="Arial" panose="020B0604020202020204" pitchFamily="34" charset="0"/>
              <a:cs typeface="Arial" panose="020B0604020202020204" pitchFamily="34" charset="0"/>
            </a:endParaRPr>
          </a:p>
          <a:p>
            <a:pPr marL="457200" indent="-457200">
              <a:buFont typeface="+mj-lt"/>
              <a:buAutoNum type="arabicPeriod"/>
            </a:pPr>
            <a:r>
              <a:rPr lang="nl-NL" sz="3200" dirty="0">
                <a:latin typeface="Arial" panose="020B0604020202020204" pitchFamily="34" charset="0"/>
                <a:cs typeface="Arial" panose="020B0604020202020204" pitchFamily="34" charset="0"/>
              </a:rPr>
              <a:t>Wie is werkzaam als kwaliteitsadviseur?</a:t>
            </a:r>
          </a:p>
          <a:p>
            <a:pPr marL="457200" indent="-457200">
              <a:buFont typeface="+mj-lt"/>
              <a:buAutoNum type="arabicPeriod"/>
            </a:pPr>
            <a:endParaRPr lang="nl-NL" sz="3200" dirty="0">
              <a:latin typeface="Arial" panose="020B0604020202020204" pitchFamily="34" charset="0"/>
              <a:cs typeface="Arial" panose="020B0604020202020204" pitchFamily="34" charset="0"/>
            </a:endParaRPr>
          </a:p>
          <a:p>
            <a:pPr marL="457200" indent="-457200">
              <a:buFont typeface="+mj-lt"/>
              <a:buAutoNum type="arabicPeriod"/>
            </a:pPr>
            <a:r>
              <a:rPr lang="nl-NL" sz="3200" dirty="0">
                <a:latin typeface="Arial" panose="020B0604020202020204" pitchFamily="34" charset="0"/>
                <a:cs typeface="Arial" panose="020B0604020202020204" pitchFamily="34" charset="0"/>
              </a:rPr>
              <a:t>Welke overige rollen zijn er aanwezig?</a:t>
            </a:r>
          </a:p>
          <a:p>
            <a:pPr marL="0" indent="0">
              <a:buNone/>
            </a:pPr>
            <a:endParaRPr lang="nl-NL" sz="3200" dirty="0">
              <a:latin typeface="Arial" panose="020B0604020202020204" pitchFamily="34" charset="0"/>
              <a:cs typeface="Arial" panose="020B0604020202020204" pitchFamily="34" charset="0"/>
            </a:endParaRPr>
          </a:p>
          <a:p>
            <a:endParaRPr lang="nl-NL" sz="1800" dirty="0">
              <a:solidFill>
                <a:srgbClr val="000000"/>
              </a:solidFill>
              <a:latin typeface="Arial" panose="020B0604020202020204" pitchFamily="34" charset="0"/>
            </a:endParaRPr>
          </a:p>
          <a:p>
            <a:pPr>
              <a:buFontTx/>
              <a:buChar char="-"/>
            </a:pPr>
            <a:endParaRPr lang="nl-NL" sz="1800" dirty="0">
              <a:solidFill>
                <a:srgbClr val="000000"/>
              </a:solidFill>
              <a:latin typeface="Arial" panose="020B0604020202020204" pitchFamily="34" charset="0"/>
            </a:endParaRPr>
          </a:p>
          <a:p>
            <a:pPr>
              <a:buFontTx/>
              <a:buChar char="-"/>
            </a:pPr>
            <a:endParaRPr lang="nl-NL" dirty="0"/>
          </a:p>
          <a:p>
            <a:pPr marL="0" indent="0">
              <a:buNone/>
            </a:pPr>
            <a:endParaRPr lang="nl-NL" dirty="0"/>
          </a:p>
          <a:p>
            <a:pPr marL="0" indent="0">
              <a:buNone/>
            </a:pPr>
            <a:r>
              <a:rPr lang="nl-NL" dirty="0"/>
              <a:t> </a:t>
            </a:r>
          </a:p>
        </p:txBody>
      </p:sp>
      <p:pic>
        <p:nvPicPr>
          <p:cNvPr id="4" name="Afbeelding 3">
            <a:extLst>
              <a:ext uri="{FF2B5EF4-FFF2-40B4-BE49-F238E27FC236}">
                <a16:creationId xmlns:a16="http://schemas.microsoft.com/office/drawing/2014/main" id="{7F8D7C59-18C8-477D-EF1D-36BB9AEF28ED}"/>
              </a:ext>
            </a:extLst>
          </p:cNvPr>
          <p:cNvPicPr>
            <a:picLocks noChangeAspect="1"/>
          </p:cNvPicPr>
          <p:nvPr/>
        </p:nvPicPr>
        <p:blipFill>
          <a:blip r:embed="rId4"/>
          <a:stretch>
            <a:fillRect/>
          </a:stretch>
        </p:blipFill>
        <p:spPr>
          <a:xfrm>
            <a:off x="6361985" y="3657552"/>
            <a:ext cx="2782015" cy="2480448"/>
          </a:xfrm>
          <a:prstGeom prst="rect">
            <a:avLst/>
          </a:prstGeom>
        </p:spPr>
      </p:pic>
    </p:spTree>
    <p:extLst>
      <p:ext uri="{BB962C8B-B14F-4D97-AF65-F5344CB8AC3E}">
        <p14:creationId xmlns:p14="http://schemas.microsoft.com/office/powerpoint/2010/main" val="146299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0" y="0"/>
            <a:ext cx="9144000" cy="1273233"/>
          </a:xfrm>
        </p:spPr>
        <p:txBody>
          <a:bodyPr>
            <a:normAutofit/>
          </a:bodyPr>
          <a:lstStyle/>
          <a:p>
            <a:pPr algn="ctr"/>
            <a:r>
              <a:rPr lang="nl-NL" sz="4000" b="1" dirty="0">
                <a:latin typeface="Arial" panose="020B0604020202020204" pitchFamily="34" charset="0"/>
                <a:cs typeface="Arial" panose="020B0604020202020204" pitchFamily="34" charset="0"/>
              </a:rPr>
              <a:t>kwaliteitszorg</a:t>
            </a: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1" y="1273233"/>
            <a:ext cx="9143999" cy="4864767"/>
          </a:xfrm>
          <a:solidFill>
            <a:schemeClr val="accent2">
              <a:lumMod val="20000"/>
              <a:lumOff val="80000"/>
            </a:schemeClr>
          </a:solidFill>
        </p:spPr>
        <p:txBody>
          <a:bodyPr>
            <a:normAutofit lnSpcReduction="10000"/>
          </a:bodyPr>
          <a:lstStyle/>
          <a:p>
            <a:pPr marL="0" indent="0">
              <a:buNone/>
            </a:pPr>
            <a:r>
              <a:rPr lang="nl-NL" sz="2600" dirty="0">
                <a:latin typeface="Fredoka" pitchFamily="2" charset="-79"/>
                <a:cs typeface="Fredoka" pitchFamily="2" charset="-79"/>
              </a:rPr>
              <a:t>Schrijf op post-its je antwoorden op de vraag:</a:t>
            </a:r>
          </a:p>
          <a:p>
            <a:pPr marL="0" indent="0">
              <a:buNone/>
            </a:pPr>
            <a:r>
              <a:rPr lang="nl-NL" sz="3000" b="1" i="0" kern="1200" dirty="0">
                <a:effectLst/>
                <a:latin typeface=""/>
                <a:ea typeface="Noto Serif" panose="02020600060500020200" pitchFamily="18" charset="0"/>
                <a:cs typeface="Noto Serif" panose="02020600060500020200" pitchFamily="18" charset="0"/>
              </a:rPr>
              <a:t>Wat betekent kwaliteitszorg voor/volgens jou? </a:t>
            </a:r>
          </a:p>
          <a:p>
            <a:pPr marL="0" indent="0">
              <a:buNone/>
            </a:pPr>
            <a:endParaRPr lang="nl-NL" sz="2600" b="1" dirty="0">
              <a:latin typeface="Bowlby One SC" panose="02000505060000020004" pitchFamily="2" charset="0"/>
              <a:ea typeface="Noto Serif" panose="02020600060500020200" pitchFamily="18" charset="0"/>
              <a:cs typeface="Noto Serif" panose="02020600060500020200" pitchFamily="18" charset="0"/>
            </a:endParaRPr>
          </a:p>
          <a:p>
            <a:pPr marL="0" indent="0">
              <a:buNone/>
            </a:pPr>
            <a:r>
              <a:rPr lang="nl-NL" sz="2600" i="1" dirty="0">
                <a:latin typeface=""/>
                <a:ea typeface="Noto Serif" panose="02020600060500020200" pitchFamily="18" charset="0"/>
                <a:cs typeface="Noto Serif" panose="02020600060500020200" pitchFamily="18" charset="0"/>
              </a:rPr>
              <a:t>Hulpvragen:</a:t>
            </a:r>
          </a:p>
          <a:p>
            <a:pPr>
              <a:buFont typeface="Wingdings" pitchFamily="2" charset="2"/>
              <a:buChar char="Ø"/>
            </a:pPr>
            <a:r>
              <a:rPr lang="nl-NL" sz="2600" dirty="0">
                <a:latin typeface=""/>
                <a:ea typeface="Noto Serif" panose="02020600060500020200" pitchFamily="18" charset="0"/>
                <a:cs typeface="Noto Serif" panose="02020600060500020200" pitchFamily="18" charset="0"/>
              </a:rPr>
              <a:t>Waar denk je aan bij deze vraag? Welke woorden?</a:t>
            </a:r>
          </a:p>
          <a:p>
            <a:pPr>
              <a:buFont typeface="Wingdings" pitchFamily="2" charset="2"/>
              <a:buChar char="Ø"/>
            </a:pPr>
            <a:r>
              <a:rPr lang="nl-NL" sz="2600" dirty="0">
                <a:latin typeface=""/>
                <a:ea typeface="Noto Serif" panose="02020600060500020200" pitchFamily="18" charset="0"/>
                <a:cs typeface="Noto Serif" panose="02020600060500020200" pitchFamily="18" charset="0"/>
              </a:rPr>
              <a:t>Wat is zichtbaar?</a:t>
            </a:r>
          </a:p>
          <a:p>
            <a:pPr marL="0" indent="0">
              <a:buNone/>
            </a:pPr>
            <a:endParaRPr lang="nl-NL" sz="2600" dirty="0">
              <a:latin typeface="Arial" panose="020B0604020202020204" pitchFamily="34" charset="0"/>
            </a:endParaRPr>
          </a:p>
          <a:p>
            <a:pPr marL="0" indent="0">
              <a:buNone/>
            </a:pPr>
            <a:r>
              <a:rPr lang="nl-NL" sz="2400" dirty="0">
                <a:solidFill>
                  <a:srgbClr val="000000"/>
                </a:solidFill>
                <a:latin typeface="Arial" panose="020B0604020202020204" pitchFamily="34" charset="0"/>
              </a:rPr>
              <a:t>Ideeën clusteren</a:t>
            </a:r>
          </a:p>
          <a:p>
            <a:pPr marL="0" indent="0">
              <a:buNone/>
            </a:pPr>
            <a:r>
              <a:rPr lang="nl-NL" sz="2800" dirty="0"/>
              <a:t>reflectie</a:t>
            </a:r>
          </a:p>
          <a:p>
            <a:pPr marL="0" indent="0">
              <a:buNone/>
            </a:pPr>
            <a:endParaRPr lang="nl-NL" dirty="0"/>
          </a:p>
          <a:p>
            <a:pPr marL="0" indent="0">
              <a:buNone/>
            </a:pPr>
            <a:r>
              <a:rPr lang="nl-NL" dirty="0"/>
              <a:t> </a:t>
            </a:r>
          </a:p>
        </p:txBody>
      </p:sp>
      <p:pic>
        <p:nvPicPr>
          <p:cNvPr id="2" name="Afbeelding 1">
            <a:extLst>
              <a:ext uri="{FF2B5EF4-FFF2-40B4-BE49-F238E27FC236}">
                <a16:creationId xmlns:a16="http://schemas.microsoft.com/office/drawing/2014/main" id="{36E3CE03-83C1-59BB-2E6D-31E6BFD655A6}"/>
              </a:ext>
            </a:extLst>
          </p:cNvPr>
          <p:cNvPicPr>
            <a:picLocks noChangeAspect="1"/>
          </p:cNvPicPr>
          <p:nvPr/>
        </p:nvPicPr>
        <p:blipFill>
          <a:blip r:embed="rId4"/>
          <a:stretch>
            <a:fillRect/>
          </a:stretch>
        </p:blipFill>
        <p:spPr>
          <a:xfrm>
            <a:off x="6174557" y="4009901"/>
            <a:ext cx="2969441" cy="2128099"/>
          </a:xfrm>
          <a:prstGeom prst="rect">
            <a:avLst/>
          </a:prstGeom>
        </p:spPr>
      </p:pic>
    </p:spTree>
    <p:extLst>
      <p:ext uri="{BB962C8B-B14F-4D97-AF65-F5344CB8AC3E}">
        <p14:creationId xmlns:p14="http://schemas.microsoft.com/office/powerpoint/2010/main" val="2302745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1" y="1"/>
            <a:ext cx="9143999" cy="1197204"/>
          </a:xfrm>
        </p:spPr>
        <p:txBody>
          <a:bodyPr>
            <a:normAutofit/>
          </a:bodyPr>
          <a:lstStyle/>
          <a:p>
            <a:pPr algn="ctr"/>
            <a:r>
              <a:rPr lang="nl-NL" sz="4000" b="1" dirty="0">
                <a:latin typeface="Arial" panose="020B0604020202020204" pitchFamily="34" charset="0"/>
                <a:ea typeface="Noto Serif" panose="02020600060500020200" pitchFamily="18" charset="0"/>
                <a:cs typeface="Arial" panose="020B0604020202020204" pitchFamily="34" charset="0"/>
              </a:rPr>
              <a:t>Kwaliteitscultuur</a:t>
            </a:r>
            <a:endParaRPr lang="nl-NL" sz="4000" b="1"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0" y="1197204"/>
            <a:ext cx="9143998" cy="4940796"/>
          </a:xfrm>
          <a:solidFill>
            <a:schemeClr val="accent2">
              <a:lumMod val="20000"/>
              <a:lumOff val="80000"/>
            </a:schemeClr>
          </a:solidFill>
        </p:spPr>
        <p:txBody>
          <a:bodyPr>
            <a:normAutofit/>
          </a:bodyPr>
          <a:lstStyle/>
          <a:p>
            <a:pPr marL="0" indent="0">
              <a:buNone/>
            </a:pPr>
            <a:r>
              <a:rPr lang="nl-NL" sz="2400" dirty="0">
                <a:latin typeface="Arial" panose="020B0604020202020204" pitchFamily="34" charset="0"/>
                <a:cs typeface="Arial" panose="020B0604020202020204" pitchFamily="34" charset="0"/>
              </a:rPr>
              <a:t>Schrijf op de tweede post-it je antwoorden op de vraag:</a:t>
            </a:r>
          </a:p>
          <a:p>
            <a:pPr marL="0" indent="0">
              <a:buNone/>
            </a:pPr>
            <a:r>
              <a:rPr lang="nl-NL" sz="2800" b="1" i="0" kern="1200" dirty="0">
                <a:effectLst/>
                <a:latin typeface="Arial" panose="020B0604020202020204" pitchFamily="34" charset="0"/>
                <a:ea typeface="Noto Serif" panose="02020600060500020200" pitchFamily="18" charset="0"/>
                <a:cs typeface="Arial" panose="020B0604020202020204" pitchFamily="34" charset="0"/>
              </a:rPr>
              <a:t>Wanneer is er volgens jou sprake van een kwaliteitscultuur in de school?</a:t>
            </a:r>
          </a:p>
          <a:p>
            <a:pPr marL="0" indent="0">
              <a:buNone/>
            </a:pPr>
            <a:endParaRPr lang="nl-NL" sz="2400" b="1" dirty="0">
              <a:latin typeface="Arial" panose="020B0604020202020204" pitchFamily="34" charset="0"/>
              <a:ea typeface="Noto Serif" panose="02020600060500020200" pitchFamily="18" charset="0"/>
              <a:cs typeface="Arial" panose="020B0604020202020204" pitchFamily="34" charset="0"/>
            </a:endParaRPr>
          </a:p>
          <a:p>
            <a:pPr marL="0" indent="0">
              <a:buNone/>
            </a:pPr>
            <a:r>
              <a:rPr lang="nl-NL" sz="2400" i="1" dirty="0">
                <a:latin typeface="Arial" panose="020B0604020202020204" pitchFamily="34" charset="0"/>
                <a:ea typeface="Noto Serif" panose="02020600060500020200" pitchFamily="18" charset="0"/>
                <a:cs typeface="Arial" panose="020B0604020202020204" pitchFamily="34" charset="0"/>
              </a:rPr>
              <a:t>Hulpvragen:</a:t>
            </a:r>
          </a:p>
          <a:p>
            <a:pPr>
              <a:buFont typeface="Wingdings" pitchFamily="2" charset="2"/>
              <a:buChar char="Ø"/>
            </a:pPr>
            <a:r>
              <a:rPr lang="nl-NL" sz="2400" dirty="0">
                <a:latin typeface="Arial" panose="020B0604020202020204" pitchFamily="34" charset="0"/>
                <a:ea typeface="Noto Serif" panose="02020600060500020200" pitchFamily="18" charset="0"/>
                <a:cs typeface="Arial" panose="020B0604020202020204" pitchFamily="34" charset="0"/>
              </a:rPr>
              <a:t>Waar denk je aan bij deze vraag? Welke woorden?</a:t>
            </a:r>
          </a:p>
          <a:p>
            <a:pPr>
              <a:buFont typeface="Wingdings" pitchFamily="2" charset="2"/>
              <a:buChar char="Ø"/>
            </a:pPr>
            <a:r>
              <a:rPr lang="nl-NL" sz="2400" dirty="0">
                <a:latin typeface="Arial" panose="020B0604020202020204" pitchFamily="34" charset="0"/>
                <a:ea typeface="Noto Serif" panose="02020600060500020200" pitchFamily="18" charset="0"/>
                <a:cs typeface="Arial" panose="020B0604020202020204" pitchFamily="34" charset="0"/>
              </a:rPr>
              <a:t>Wat is zichtbaar als er sprake is van een kwaliteitscultuur?</a:t>
            </a:r>
            <a:endParaRPr lang="nl-NL" sz="24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nl-NL" sz="2400" dirty="0">
                <a:latin typeface="Arial" panose="020B0604020202020204" pitchFamily="34" charset="0"/>
                <a:ea typeface="Times New Roman" panose="02020603050405020304" pitchFamily="18" charset="0"/>
                <a:cs typeface="Times New Roman" panose="02020603050405020304" pitchFamily="18" charset="0"/>
              </a:rPr>
              <a:t>Ideeën clusteren</a:t>
            </a:r>
          </a:p>
          <a:p>
            <a:pPr marL="0" indent="0">
              <a:buNone/>
            </a:pPr>
            <a:r>
              <a:rPr lang="nl-NL" sz="2400" dirty="0">
                <a:solidFill>
                  <a:srgbClr val="000000"/>
                </a:solidFill>
                <a:latin typeface="Arial" panose="020B0604020202020204" pitchFamily="34" charset="0"/>
              </a:rPr>
              <a:t>reflectie</a:t>
            </a:r>
          </a:p>
          <a:p>
            <a:pPr marL="0" indent="0">
              <a:buNone/>
            </a:pPr>
            <a:endParaRPr lang="nl-NL" sz="1800" dirty="0">
              <a:solidFill>
                <a:srgbClr val="000000"/>
              </a:solidFill>
              <a:latin typeface="Arial" panose="020B0604020202020204" pitchFamily="34" charset="0"/>
            </a:endParaRPr>
          </a:p>
          <a:p>
            <a:pPr marL="0" indent="0">
              <a:buNone/>
            </a:pPr>
            <a:endParaRPr lang="nl-NL" sz="1800" dirty="0">
              <a:solidFill>
                <a:srgbClr val="000000"/>
              </a:solidFill>
              <a:latin typeface="Arial" panose="020B0604020202020204" pitchFamily="34" charset="0"/>
            </a:endParaRPr>
          </a:p>
          <a:p>
            <a:endParaRPr lang="nl-NL" sz="1800" dirty="0">
              <a:solidFill>
                <a:srgbClr val="000000"/>
              </a:solidFill>
              <a:latin typeface="Arial" panose="020B0604020202020204" pitchFamily="34" charset="0"/>
            </a:endParaRPr>
          </a:p>
          <a:p>
            <a:pPr>
              <a:buFontTx/>
              <a:buChar char="-"/>
            </a:pPr>
            <a:endParaRPr lang="nl-NL" sz="1800" dirty="0">
              <a:solidFill>
                <a:srgbClr val="000000"/>
              </a:solidFill>
              <a:latin typeface="Arial" panose="020B0604020202020204" pitchFamily="34" charset="0"/>
            </a:endParaRPr>
          </a:p>
          <a:p>
            <a:pPr>
              <a:buFontTx/>
              <a:buChar char="-"/>
            </a:pPr>
            <a:endParaRPr lang="nl-NL" dirty="0"/>
          </a:p>
          <a:p>
            <a:pPr marL="0" indent="0">
              <a:buNone/>
            </a:pPr>
            <a:endParaRPr lang="nl-NL" dirty="0"/>
          </a:p>
          <a:p>
            <a:pPr marL="0" indent="0">
              <a:buNone/>
            </a:pPr>
            <a:endParaRPr lang="nl-NL" dirty="0"/>
          </a:p>
        </p:txBody>
      </p:sp>
      <p:pic>
        <p:nvPicPr>
          <p:cNvPr id="2" name="Afbeelding 1">
            <a:extLst>
              <a:ext uri="{FF2B5EF4-FFF2-40B4-BE49-F238E27FC236}">
                <a16:creationId xmlns:a16="http://schemas.microsoft.com/office/drawing/2014/main" id="{86EF68A2-1673-E3FA-928D-5118D9049C42}"/>
              </a:ext>
            </a:extLst>
          </p:cNvPr>
          <p:cNvPicPr>
            <a:picLocks noChangeAspect="1"/>
          </p:cNvPicPr>
          <p:nvPr/>
        </p:nvPicPr>
        <p:blipFill>
          <a:blip r:embed="rId4"/>
          <a:stretch>
            <a:fillRect/>
          </a:stretch>
        </p:blipFill>
        <p:spPr>
          <a:xfrm>
            <a:off x="6400800" y="4168121"/>
            <a:ext cx="2743200" cy="1969879"/>
          </a:xfrm>
          <a:prstGeom prst="rect">
            <a:avLst/>
          </a:prstGeom>
        </p:spPr>
      </p:pic>
    </p:spTree>
    <p:extLst>
      <p:ext uri="{BB962C8B-B14F-4D97-AF65-F5344CB8AC3E}">
        <p14:creationId xmlns:p14="http://schemas.microsoft.com/office/powerpoint/2010/main" val="395847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0" y="2"/>
            <a:ext cx="9144000" cy="1270168"/>
          </a:xfrm>
        </p:spPr>
        <p:txBody>
          <a:bodyPr>
            <a:normAutofit/>
          </a:bodyPr>
          <a:lstStyle/>
          <a:p>
            <a:pPr algn="ctr"/>
            <a:r>
              <a:rPr lang="nl-NL" sz="4000" b="1" dirty="0">
                <a:latin typeface="Arial" panose="020B0604020202020204" pitchFamily="34" charset="0"/>
                <a:cs typeface="Arial" panose="020B0604020202020204" pitchFamily="34" charset="0"/>
              </a:rPr>
              <a:t>Definitie kwaliteitszorg</a:t>
            </a: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0" y="1270169"/>
            <a:ext cx="9144000" cy="5006784"/>
          </a:xfrm>
          <a:solidFill>
            <a:schemeClr val="accent2">
              <a:lumMod val="20000"/>
              <a:lumOff val="80000"/>
            </a:schemeClr>
          </a:solidFill>
        </p:spPr>
        <p:txBody>
          <a:bodyPr>
            <a:normAutofit fontScale="40000" lnSpcReduction="20000"/>
          </a:bodyPr>
          <a:lstStyle/>
          <a:p>
            <a:pPr marL="0" indent="0">
              <a:buNone/>
            </a:pPr>
            <a:r>
              <a:rPr lang="nl-NL" sz="6000" dirty="0">
                <a:solidFill>
                  <a:srgbClr val="000000"/>
                </a:solidFill>
                <a:latin typeface="Arial" panose="020B0604020202020204" pitchFamily="34" charset="0"/>
                <a:cs typeface="Times New Roman" panose="02020603050405020304" pitchFamily="18" charset="0"/>
              </a:rPr>
              <a:t>Verschillende definities van zowel kwaliteitszorg als kwaliteitscultuur:</a:t>
            </a:r>
          </a:p>
          <a:p>
            <a:pPr marL="0" indent="0">
              <a:buNone/>
            </a:pPr>
            <a:endParaRPr lang="nl-NL" sz="6000" dirty="0">
              <a:solidFill>
                <a:srgbClr val="000000"/>
              </a:solidFill>
              <a:latin typeface="Arial" panose="020B0604020202020204" pitchFamily="34" charset="0"/>
              <a:cs typeface="Times New Roman" panose="02020603050405020304" pitchFamily="18" charset="0"/>
            </a:endParaRPr>
          </a:p>
          <a:p>
            <a:pPr marL="0" indent="0">
              <a:buNone/>
            </a:pPr>
            <a:r>
              <a:rPr lang="nl-NL" sz="6000" b="1" dirty="0">
                <a:solidFill>
                  <a:srgbClr val="000000"/>
                </a:solidFill>
                <a:latin typeface="Arial" panose="020B0604020202020204" pitchFamily="34" charset="0"/>
                <a:cs typeface="Times New Roman" panose="02020603050405020304" pitchFamily="18" charset="0"/>
              </a:rPr>
              <a:t>Kwaliteitszorg: </a:t>
            </a:r>
          </a:p>
          <a:p>
            <a:pPr marL="0" indent="0">
              <a:buNone/>
            </a:pPr>
            <a:r>
              <a:rPr lang="nl-NL" sz="6000" dirty="0">
                <a:solidFill>
                  <a:srgbClr val="000000"/>
                </a:solidFill>
                <a:latin typeface="Arial" panose="020B0604020202020204" pitchFamily="34" charset="0"/>
                <a:cs typeface="Times New Roman" panose="02020603050405020304" pitchFamily="18" charset="0"/>
              </a:rPr>
              <a:t>de wijze waarop de kwaliteit van het onderwijs wordt bepaald, bewaakt, geborgd, verbeterd en verantwoord (</a:t>
            </a:r>
            <a:r>
              <a:rPr lang="nl-NL" sz="6000" dirty="0">
                <a:hlinkClick r:id="rId4"/>
              </a:rPr>
              <a:t>Kwaliteitszorg - Leren verbeteren (projectlerenverbeteren.nl)</a:t>
            </a:r>
            <a:r>
              <a:rPr lang="nl-NL" sz="6000" dirty="0">
                <a:solidFill>
                  <a:srgbClr val="000000"/>
                </a:solidFill>
                <a:latin typeface="Arial" panose="020B0604020202020204" pitchFamily="34" charset="0"/>
                <a:cs typeface="Times New Roman" panose="02020603050405020304" pitchFamily="18" charset="0"/>
              </a:rPr>
              <a:t>).</a:t>
            </a:r>
          </a:p>
          <a:p>
            <a:pPr marL="0" indent="0">
              <a:buNone/>
            </a:pPr>
            <a:endParaRPr lang="nl-NL" sz="6000" i="1" dirty="0">
              <a:solidFill>
                <a:srgbClr val="000000"/>
              </a:solidFill>
              <a:latin typeface="Arial" panose="020B0604020202020204" pitchFamily="34" charset="0"/>
              <a:cs typeface="Times New Roman" panose="02020603050405020304" pitchFamily="18" charset="0"/>
            </a:endParaRPr>
          </a:p>
          <a:p>
            <a:pPr marL="0" indent="0">
              <a:buNone/>
            </a:pPr>
            <a:r>
              <a:rPr lang="nl-NL" sz="6000" i="1" dirty="0">
                <a:solidFill>
                  <a:srgbClr val="000000"/>
                </a:solidFill>
                <a:latin typeface="Arial" panose="020B0604020202020204" pitchFamily="34" charset="0"/>
                <a:cs typeface="Times New Roman" panose="02020603050405020304" pitchFamily="18" charset="0"/>
              </a:rPr>
              <a:t>Kenmerken: </a:t>
            </a:r>
            <a:r>
              <a:rPr lang="nl-NL" sz="6000" dirty="0">
                <a:solidFill>
                  <a:srgbClr val="000000"/>
                </a:solidFill>
                <a:latin typeface="Arial" panose="020B0604020202020204" pitchFamily="34" charset="0"/>
                <a:cs typeface="Times New Roman" panose="02020603050405020304" pitchFamily="18" charset="0"/>
              </a:rPr>
              <a:t>meetbare indicatoren, audits, evaluatie en feedback, systematische dataverzameling, etc.</a:t>
            </a:r>
          </a:p>
          <a:p>
            <a:pPr marL="0" indent="0">
              <a:buNone/>
            </a:pPr>
            <a:endParaRPr lang="nl-NL" sz="800" dirty="0">
              <a:solidFill>
                <a:srgbClr val="000000"/>
              </a:solidFill>
              <a:latin typeface="Arial" panose="020B0604020202020204" pitchFamily="34" charset="0"/>
            </a:endParaRPr>
          </a:p>
          <a:p>
            <a:pPr marL="0" indent="0">
              <a:buNone/>
            </a:pPr>
            <a:endParaRPr lang="nl-NL" sz="9600" b="1" dirty="0">
              <a:solidFill>
                <a:srgbClr val="0070C0"/>
              </a:solidFill>
              <a:latin typeface="Arial" panose="020B0604020202020204" pitchFamily="34" charset="0"/>
            </a:endParaRPr>
          </a:p>
          <a:p>
            <a:pPr marL="0" indent="0">
              <a:buNone/>
            </a:pPr>
            <a:r>
              <a:rPr lang="nl-NL" sz="9600" b="1" dirty="0">
                <a:solidFill>
                  <a:srgbClr val="0070C0"/>
                </a:solidFill>
                <a:latin typeface="Arial" panose="020B0604020202020204" pitchFamily="34" charset="0"/>
              </a:rPr>
              <a:t>PDCA</a:t>
            </a:r>
          </a:p>
          <a:p>
            <a:pPr marL="0" indent="0">
              <a:buNone/>
            </a:pPr>
            <a:endParaRPr lang="nl-NL" dirty="0"/>
          </a:p>
          <a:p>
            <a:pPr marL="0" indent="0">
              <a:buNone/>
            </a:pPr>
            <a:endParaRPr lang="nl-NL" dirty="0"/>
          </a:p>
          <a:p>
            <a:pPr marL="0" indent="0">
              <a:buNone/>
            </a:pPr>
            <a:r>
              <a:rPr lang="nl-NL" dirty="0"/>
              <a:t> </a:t>
            </a:r>
          </a:p>
        </p:txBody>
      </p:sp>
      <p:pic>
        <p:nvPicPr>
          <p:cNvPr id="5" name="Afbeelding 4">
            <a:extLst>
              <a:ext uri="{FF2B5EF4-FFF2-40B4-BE49-F238E27FC236}">
                <a16:creationId xmlns:a16="http://schemas.microsoft.com/office/drawing/2014/main" id="{E64067C4-53B1-97DF-A7C9-ABB9F2D168CE}"/>
              </a:ext>
            </a:extLst>
          </p:cNvPr>
          <p:cNvPicPr>
            <a:picLocks noChangeAspect="1"/>
          </p:cNvPicPr>
          <p:nvPr/>
        </p:nvPicPr>
        <p:blipFill>
          <a:blip r:embed="rId5"/>
          <a:stretch>
            <a:fillRect/>
          </a:stretch>
        </p:blipFill>
        <p:spPr>
          <a:xfrm>
            <a:off x="6806153" y="4231338"/>
            <a:ext cx="2337847" cy="2045616"/>
          </a:xfrm>
          <a:prstGeom prst="rect">
            <a:avLst/>
          </a:prstGeom>
        </p:spPr>
      </p:pic>
    </p:spTree>
    <p:extLst>
      <p:ext uri="{BB962C8B-B14F-4D97-AF65-F5344CB8AC3E}">
        <p14:creationId xmlns:p14="http://schemas.microsoft.com/office/powerpoint/2010/main" val="1308891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0" y="1"/>
            <a:ext cx="9144000" cy="1409121"/>
          </a:xfrm>
        </p:spPr>
        <p:txBody>
          <a:bodyPr>
            <a:normAutofit/>
          </a:bodyPr>
          <a:lstStyle/>
          <a:p>
            <a:pPr algn="ctr"/>
            <a:r>
              <a:rPr lang="nl-NL" sz="4000" b="1" dirty="0">
                <a:latin typeface="Arial" panose="020B0604020202020204" pitchFamily="34" charset="0"/>
                <a:cs typeface="Arial" panose="020B0604020202020204" pitchFamily="34" charset="0"/>
              </a:rPr>
              <a:t>Definitie kwaliteitscultuur</a:t>
            </a: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0" y="1409122"/>
            <a:ext cx="9144000" cy="4728878"/>
          </a:xfrm>
          <a:solidFill>
            <a:schemeClr val="accent2">
              <a:lumMod val="20000"/>
              <a:lumOff val="80000"/>
            </a:schemeClr>
          </a:solidFill>
        </p:spPr>
        <p:txBody>
          <a:bodyPr>
            <a:normAutofit fontScale="77500" lnSpcReduction="20000"/>
          </a:bodyPr>
          <a:lstStyle/>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0" lang="nl-N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Kwaliteitscultuur:</a:t>
            </a:r>
            <a:r>
              <a:rPr kumimoji="0" lang="nl-NL"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0" lang="nl-NL"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gedeeld eigenaarschap voor de kwaliteit in de context van de hele school/opleiding en zorg voor </a:t>
            </a:r>
            <a:r>
              <a:rPr kumimoji="0" lang="nl-N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continue</a:t>
            </a:r>
            <a:r>
              <a:rPr kumimoji="0" lang="nl-NL"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aandacht voor </a:t>
            </a:r>
            <a:r>
              <a:rPr kumimoji="0" lang="nl-N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verbeteren</a:t>
            </a:r>
            <a:r>
              <a:rPr kumimoji="0" lang="nl-NL"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 </a:t>
            </a:r>
            <a:r>
              <a:rPr kumimoji="0" lang="nl-NL" sz="3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verantwoorden </a:t>
            </a:r>
            <a:r>
              <a:rPr kumimoji="0" lang="nl-NL"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(Legemaate et. Al., </a:t>
            </a:r>
            <a:r>
              <a:rPr kumimoji="0" lang="nl-NL" sz="3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np</a:t>
            </a:r>
            <a:r>
              <a:rPr kumimoji="0" lang="nl-NL" sz="3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nl-NL" sz="3100" b="0" i="1"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nl-NL" sz="3100" b="0" i="1"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Kenmerken: </a:t>
            </a:r>
            <a:r>
              <a:rPr kumimoji="0" lang="nl-NL" sz="31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leiderschap, betrokkenheid van medewerkers, verantwoordelijkheid, openheid voor feedback, leren van fouten en streven naar verbetering op alle niveaus in de organisatie.</a:t>
            </a:r>
            <a:endParaRPr kumimoji="0" lang="nl-NL" sz="3100" b="0" i="1"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endParaRPr>
          </a:p>
          <a:p>
            <a:pPr marL="0" indent="0">
              <a:buNone/>
            </a:pPr>
            <a:endParaRPr lang="nl-NL" sz="3800" dirty="0">
              <a:solidFill>
                <a:srgbClr val="000000"/>
              </a:solidFill>
              <a:latin typeface="Arial" panose="020B0604020202020204" pitchFamily="34" charset="0"/>
              <a:cs typeface="Times New Roman" panose="02020603050405020304" pitchFamily="18" charset="0"/>
            </a:endParaRPr>
          </a:p>
          <a:p>
            <a:pPr marL="0" indent="0">
              <a:buNone/>
            </a:pPr>
            <a:endParaRPr lang="nl-NL" sz="1800" dirty="0">
              <a:solidFill>
                <a:srgbClr val="000000"/>
              </a:solidFill>
              <a:latin typeface="Arial" panose="020B0604020202020204" pitchFamily="34" charset="0"/>
            </a:endParaRPr>
          </a:p>
          <a:p>
            <a:pPr marL="0" indent="0">
              <a:buNone/>
            </a:pPr>
            <a:endParaRPr lang="nl-NL" sz="1800" dirty="0">
              <a:solidFill>
                <a:srgbClr val="000000"/>
              </a:solidFill>
              <a:latin typeface="Arial" panose="020B0604020202020204" pitchFamily="34" charset="0"/>
            </a:endParaRPr>
          </a:p>
          <a:p>
            <a:pPr>
              <a:buFontTx/>
              <a:buChar char="-"/>
            </a:pPr>
            <a:endParaRPr lang="nl-NL" dirty="0"/>
          </a:p>
          <a:p>
            <a:pPr marL="0" indent="0">
              <a:buNone/>
            </a:pPr>
            <a:endParaRPr lang="nl-NL" dirty="0"/>
          </a:p>
          <a:p>
            <a:pPr marL="0" indent="0">
              <a:buNone/>
            </a:pPr>
            <a:r>
              <a:rPr lang="nl-NL" dirty="0"/>
              <a:t> </a:t>
            </a:r>
          </a:p>
        </p:txBody>
      </p:sp>
      <p:pic>
        <p:nvPicPr>
          <p:cNvPr id="2" name="Afbeelding 1">
            <a:extLst>
              <a:ext uri="{FF2B5EF4-FFF2-40B4-BE49-F238E27FC236}">
                <a16:creationId xmlns:a16="http://schemas.microsoft.com/office/drawing/2014/main" id="{B7C0ABDB-BCAC-9114-BDBD-375807A5AA72}"/>
              </a:ext>
            </a:extLst>
          </p:cNvPr>
          <p:cNvPicPr>
            <a:picLocks noChangeAspect="1"/>
          </p:cNvPicPr>
          <p:nvPr/>
        </p:nvPicPr>
        <p:blipFill>
          <a:blip r:embed="rId4"/>
          <a:stretch>
            <a:fillRect/>
          </a:stretch>
        </p:blipFill>
        <p:spPr>
          <a:xfrm>
            <a:off x="0" y="4389106"/>
            <a:ext cx="3412503" cy="2468894"/>
          </a:xfrm>
          <a:prstGeom prst="rect">
            <a:avLst/>
          </a:prstGeom>
        </p:spPr>
      </p:pic>
    </p:spTree>
    <p:extLst>
      <p:ext uri="{BB962C8B-B14F-4D97-AF65-F5344CB8AC3E}">
        <p14:creationId xmlns:p14="http://schemas.microsoft.com/office/powerpoint/2010/main" val="378472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p:cNvGrpSpPr/>
          <p:nvPr/>
        </p:nvGrpSpPr>
        <p:grpSpPr>
          <a:xfrm>
            <a:off x="0" y="6138000"/>
            <a:ext cx="9144000" cy="720000"/>
            <a:chOff x="0" y="6138000"/>
            <a:chExt cx="9144000" cy="720000"/>
          </a:xfrm>
        </p:grpSpPr>
        <p:sp>
          <p:nvSpPr>
            <p:cNvPr id="11" name="Rechthoek 10"/>
            <p:cNvSpPr/>
            <p:nvPr/>
          </p:nvSpPr>
          <p:spPr>
            <a:xfrm>
              <a:off x="0" y="6138000"/>
              <a:ext cx="9144000" cy="72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Afbeelding 11"/>
            <p:cNvPicPr>
              <a:picLocks noChangeAspect="1"/>
            </p:cNvPicPr>
            <p:nvPr/>
          </p:nvPicPr>
          <p:blipFill>
            <a:blip r:embed="rId3"/>
            <a:stretch>
              <a:fillRect/>
            </a:stretch>
          </p:blipFill>
          <p:spPr>
            <a:xfrm>
              <a:off x="8244408" y="6138000"/>
              <a:ext cx="720000" cy="720000"/>
            </a:xfrm>
            <a:prstGeom prst="rect">
              <a:avLst/>
            </a:prstGeom>
          </p:spPr>
        </p:pic>
      </p:grpSp>
      <p:sp>
        <p:nvSpPr>
          <p:cNvPr id="31" name="Titel 2">
            <a:extLst>
              <a:ext uri="{FF2B5EF4-FFF2-40B4-BE49-F238E27FC236}">
                <a16:creationId xmlns:a16="http://schemas.microsoft.com/office/drawing/2014/main" id="{0FD47895-CE37-1253-6AF5-0C5070AD4547}"/>
              </a:ext>
            </a:extLst>
          </p:cNvPr>
          <p:cNvSpPr>
            <a:spLocks noGrp="1"/>
          </p:cNvSpPr>
          <p:nvPr>
            <p:ph type="title"/>
          </p:nvPr>
        </p:nvSpPr>
        <p:spPr>
          <a:xfrm>
            <a:off x="0" y="1"/>
            <a:ext cx="9144000" cy="1409121"/>
          </a:xfrm>
        </p:spPr>
        <p:txBody>
          <a:bodyPr>
            <a:normAutofit/>
          </a:bodyPr>
          <a:lstStyle/>
          <a:p>
            <a:pPr algn="ctr"/>
            <a:r>
              <a:rPr lang="nl-NL" sz="4000" b="1" dirty="0">
                <a:latin typeface="Arial" panose="020B0604020202020204" pitchFamily="34" charset="0"/>
                <a:cs typeface="Arial" panose="020B0604020202020204" pitchFamily="34" charset="0"/>
              </a:rPr>
              <a:t>Kortom:</a:t>
            </a:r>
          </a:p>
        </p:txBody>
      </p:sp>
      <p:sp>
        <p:nvSpPr>
          <p:cNvPr id="3" name="Tijdelijke aanduiding voor inhoud 2">
            <a:extLst>
              <a:ext uri="{FF2B5EF4-FFF2-40B4-BE49-F238E27FC236}">
                <a16:creationId xmlns:a16="http://schemas.microsoft.com/office/drawing/2014/main" id="{2CB2E641-D367-2FE1-7DB6-6C8B54BFA7D4}"/>
              </a:ext>
            </a:extLst>
          </p:cNvPr>
          <p:cNvSpPr>
            <a:spLocks noGrp="1"/>
          </p:cNvSpPr>
          <p:nvPr>
            <p:ph idx="1"/>
          </p:nvPr>
        </p:nvSpPr>
        <p:spPr>
          <a:xfrm>
            <a:off x="0" y="1409122"/>
            <a:ext cx="9144000" cy="4728878"/>
          </a:xfrm>
          <a:solidFill>
            <a:schemeClr val="accent2">
              <a:lumMod val="20000"/>
              <a:lumOff val="80000"/>
            </a:schemeClr>
          </a:solidFill>
        </p:spPr>
        <p:txBody>
          <a:bodyPr>
            <a:normAutofit fontScale="25000" lnSpcReduction="20000"/>
          </a:bodyPr>
          <a:lstStyle/>
          <a:p>
            <a:pPr marL="0" indent="0">
              <a:buNone/>
            </a:pPr>
            <a:r>
              <a:rPr lang="nl-NL" sz="9600" dirty="0">
                <a:solidFill>
                  <a:srgbClr val="000000"/>
                </a:solidFill>
                <a:latin typeface="Arial" panose="020B0604020202020204" pitchFamily="34" charset="0"/>
                <a:cs typeface="Times New Roman" panose="02020603050405020304" pitchFamily="18" charset="0"/>
              </a:rPr>
              <a:t>Kwaliteitszorg is het </a:t>
            </a:r>
            <a:r>
              <a:rPr lang="nl-NL" sz="9600" b="1" dirty="0">
                <a:solidFill>
                  <a:srgbClr val="000000"/>
                </a:solidFill>
                <a:latin typeface="Arial" panose="020B0604020202020204" pitchFamily="34" charset="0"/>
                <a:cs typeface="Times New Roman" panose="02020603050405020304" pitchFamily="18" charset="0"/>
              </a:rPr>
              <a:t>proces</a:t>
            </a:r>
            <a:r>
              <a:rPr lang="nl-NL" sz="9600" dirty="0">
                <a:solidFill>
                  <a:srgbClr val="000000"/>
                </a:solidFill>
                <a:latin typeface="Arial" panose="020B0604020202020204" pitchFamily="34" charset="0"/>
                <a:cs typeface="Times New Roman" panose="02020603050405020304" pitchFamily="18" charset="0"/>
              </a:rPr>
              <a:t>: </a:t>
            </a:r>
            <a:r>
              <a:rPr lang="nl-NL" sz="9600" dirty="0" err="1">
                <a:solidFill>
                  <a:srgbClr val="000000"/>
                </a:solidFill>
                <a:latin typeface="Arial" panose="020B0604020202020204" pitchFamily="34" charset="0"/>
                <a:cs typeface="Times New Roman" panose="02020603050405020304" pitchFamily="18" charset="0"/>
              </a:rPr>
              <a:t>pdca</a:t>
            </a:r>
            <a:endParaRPr lang="nl-NL" sz="9600" dirty="0">
              <a:solidFill>
                <a:srgbClr val="000000"/>
              </a:solidFill>
              <a:latin typeface="Arial" panose="020B0604020202020204" pitchFamily="34" charset="0"/>
              <a:cs typeface="Times New Roman" panose="02020603050405020304" pitchFamily="18" charset="0"/>
            </a:endParaRPr>
          </a:p>
          <a:p>
            <a:pPr marL="0" indent="0">
              <a:buNone/>
            </a:pPr>
            <a:endParaRPr lang="nl-NL" sz="9600" dirty="0">
              <a:solidFill>
                <a:srgbClr val="000000"/>
              </a:solidFill>
              <a:latin typeface="Arial" panose="020B0604020202020204" pitchFamily="34" charset="0"/>
              <a:cs typeface="Times New Roman" panose="02020603050405020304" pitchFamily="18" charset="0"/>
            </a:endParaRPr>
          </a:p>
          <a:p>
            <a:pPr marL="0" indent="0">
              <a:buNone/>
            </a:pPr>
            <a:r>
              <a:rPr lang="nl-NL" sz="9600" dirty="0">
                <a:solidFill>
                  <a:srgbClr val="000000"/>
                </a:solidFill>
                <a:latin typeface="Arial" panose="020B0604020202020204" pitchFamily="34" charset="0"/>
                <a:cs typeface="Times New Roman" panose="02020603050405020304" pitchFamily="18" charset="0"/>
              </a:rPr>
              <a:t>Kwaliteitscultuur is de </a:t>
            </a:r>
            <a:r>
              <a:rPr lang="nl-NL" sz="9600" b="1" dirty="0" err="1">
                <a:solidFill>
                  <a:srgbClr val="000000"/>
                </a:solidFill>
                <a:latin typeface="Arial" panose="020B0604020202020204" pitchFamily="34" charset="0"/>
                <a:cs typeface="Times New Roman" panose="02020603050405020304" pitchFamily="18" charset="0"/>
              </a:rPr>
              <a:t>mindset</a:t>
            </a:r>
            <a:r>
              <a:rPr lang="nl-NL" sz="9600" dirty="0">
                <a:solidFill>
                  <a:srgbClr val="000000"/>
                </a:solidFill>
                <a:latin typeface="Arial" panose="020B0604020202020204" pitchFamily="34" charset="0"/>
                <a:cs typeface="Times New Roman" panose="02020603050405020304" pitchFamily="18" charset="0"/>
              </a:rPr>
              <a:t>: gedeeld eigenaarschap ervaren voor de kwaliteit van het onderwijs. </a:t>
            </a:r>
          </a:p>
          <a:p>
            <a:pPr marL="0" indent="0">
              <a:buNone/>
            </a:pPr>
            <a:endParaRPr lang="nl-NL" sz="9600" dirty="0">
              <a:solidFill>
                <a:srgbClr val="000000"/>
              </a:solidFill>
              <a:latin typeface="Arial" panose="020B0604020202020204" pitchFamily="34" charset="0"/>
              <a:cs typeface="Times New Roman" panose="02020603050405020304" pitchFamily="18" charset="0"/>
            </a:endParaRPr>
          </a:p>
          <a:p>
            <a:pPr marL="0" indent="0">
              <a:buNone/>
            </a:pPr>
            <a:r>
              <a:rPr lang="nl-NL" sz="9600" b="1" dirty="0">
                <a:solidFill>
                  <a:srgbClr val="000000"/>
                </a:solidFill>
                <a:latin typeface="Arial" panose="020B0604020202020204" pitchFamily="34" charset="0"/>
                <a:cs typeface="Times New Roman" panose="02020603050405020304" pitchFamily="18" charset="0"/>
              </a:rPr>
              <a:t>Het verband:</a:t>
            </a:r>
          </a:p>
          <a:p>
            <a:pPr marL="0" indent="0">
              <a:buNone/>
            </a:pPr>
            <a:r>
              <a:rPr lang="nl-NL" sz="9600" dirty="0">
                <a:solidFill>
                  <a:srgbClr val="000000"/>
                </a:solidFill>
                <a:latin typeface="Arial" panose="020B0604020202020204" pitchFamily="34" charset="0"/>
                <a:cs typeface="Times New Roman" panose="02020603050405020304" pitchFamily="18" charset="0"/>
              </a:rPr>
              <a:t>Kwaliteitszorg </a:t>
            </a:r>
            <a:r>
              <a:rPr lang="nl-NL" sz="9600" b="1" dirty="0">
                <a:solidFill>
                  <a:srgbClr val="000000"/>
                </a:solidFill>
                <a:latin typeface="Arial" panose="020B0604020202020204" pitchFamily="34" charset="0"/>
                <a:cs typeface="Times New Roman" panose="02020603050405020304" pitchFamily="18" charset="0"/>
              </a:rPr>
              <a:t>faciliteert </a:t>
            </a:r>
            <a:r>
              <a:rPr lang="nl-NL" sz="9600" dirty="0">
                <a:solidFill>
                  <a:srgbClr val="000000"/>
                </a:solidFill>
                <a:latin typeface="Arial" panose="020B0604020202020204" pitchFamily="34" charset="0"/>
                <a:cs typeface="Times New Roman" panose="02020603050405020304" pitchFamily="18" charset="0"/>
              </a:rPr>
              <a:t>kwaliteitscultuur: een goed werkend stelsel van kwaliteitszorg legt de basis voor het bevorderen van een kwaliteitscultuur.</a:t>
            </a:r>
          </a:p>
          <a:p>
            <a:endParaRPr lang="nl-NL" sz="9600" dirty="0">
              <a:solidFill>
                <a:srgbClr val="000000"/>
              </a:solidFill>
              <a:latin typeface="Arial" panose="020B0604020202020204" pitchFamily="34" charset="0"/>
              <a:cs typeface="Times New Roman" panose="02020603050405020304" pitchFamily="18" charset="0"/>
            </a:endParaRPr>
          </a:p>
          <a:p>
            <a:pPr marL="0" indent="0">
              <a:buNone/>
            </a:pPr>
            <a:r>
              <a:rPr lang="nl-NL" sz="9600" dirty="0">
                <a:solidFill>
                  <a:srgbClr val="000000"/>
                </a:solidFill>
                <a:latin typeface="Arial" panose="020B0604020202020204" pitchFamily="34" charset="0"/>
                <a:cs typeface="Times New Roman" panose="02020603050405020304" pitchFamily="18" charset="0"/>
              </a:rPr>
              <a:t>Kwaliteitscultuur </a:t>
            </a:r>
            <a:r>
              <a:rPr lang="nl-NL" sz="9600" b="1" dirty="0">
                <a:solidFill>
                  <a:srgbClr val="000000"/>
                </a:solidFill>
                <a:latin typeface="Arial" panose="020B0604020202020204" pitchFamily="34" charset="0"/>
                <a:cs typeface="Times New Roman" panose="02020603050405020304" pitchFamily="18" charset="0"/>
              </a:rPr>
              <a:t>versterkt</a:t>
            </a:r>
            <a:r>
              <a:rPr lang="nl-NL" sz="9600" dirty="0">
                <a:solidFill>
                  <a:srgbClr val="000000"/>
                </a:solidFill>
                <a:latin typeface="Arial" panose="020B0604020202020204" pitchFamily="34" charset="0"/>
                <a:cs typeface="Times New Roman" panose="02020603050405020304" pitchFamily="18" charset="0"/>
              </a:rPr>
              <a:t> kwaliteitszorg: een kwaliteitscultuur bevordert een bredere acceptatie van kwaliteitszorgprocessen en –procedures. Een sterke kwaliteitscultuur kan er bovendien voor zorgen dat kwaliteitszorg niet alleen als een verplichting wordt gezien (inspectie), maar als een kans om de school te verbeteren.</a:t>
            </a:r>
          </a:p>
          <a:p>
            <a:pPr marL="0" indent="0">
              <a:buNone/>
            </a:pPr>
            <a:endParaRPr lang="nl-NL" sz="1800" dirty="0">
              <a:solidFill>
                <a:srgbClr val="000000"/>
              </a:solidFill>
              <a:latin typeface="Arial" panose="020B0604020202020204" pitchFamily="34" charset="0"/>
            </a:endParaRPr>
          </a:p>
          <a:p>
            <a:pPr>
              <a:buFontTx/>
              <a:buChar char="-"/>
            </a:pPr>
            <a:endParaRPr lang="nl-NL" sz="1800" dirty="0">
              <a:solidFill>
                <a:srgbClr val="000000"/>
              </a:solidFill>
              <a:latin typeface="Arial" panose="020B0604020202020204" pitchFamily="34" charset="0"/>
            </a:endParaRPr>
          </a:p>
          <a:p>
            <a:pPr>
              <a:buFontTx/>
              <a:buChar char="-"/>
            </a:pPr>
            <a:endParaRPr lang="nl-NL" dirty="0"/>
          </a:p>
          <a:p>
            <a:pPr marL="0" indent="0">
              <a:buNone/>
            </a:pPr>
            <a:endParaRPr lang="nl-NL" dirty="0"/>
          </a:p>
          <a:p>
            <a:pPr marL="0" indent="0">
              <a:buNone/>
            </a:pPr>
            <a:r>
              <a:rPr lang="nl-NL" dirty="0"/>
              <a:t> </a:t>
            </a:r>
          </a:p>
        </p:txBody>
      </p:sp>
      <p:pic>
        <p:nvPicPr>
          <p:cNvPr id="2" name="Afbeelding 1">
            <a:extLst>
              <a:ext uri="{FF2B5EF4-FFF2-40B4-BE49-F238E27FC236}">
                <a16:creationId xmlns:a16="http://schemas.microsoft.com/office/drawing/2014/main" id="{D4542A58-1064-4E01-BE8D-B197450EE410}"/>
              </a:ext>
            </a:extLst>
          </p:cNvPr>
          <p:cNvPicPr>
            <a:picLocks noChangeAspect="1"/>
          </p:cNvPicPr>
          <p:nvPr/>
        </p:nvPicPr>
        <p:blipFill>
          <a:blip r:embed="rId4"/>
          <a:stretch>
            <a:fillRect/>
          </a:stretch>
        </p:blipFill>
        <p:spPr>
          <a:xfrm>
            <a:off x="7060676" y="0"/>
            <a:ext cx="2083324" cy="2083324"/>
          </a:xfrm>
          <a:prstGeom prst="rect">
            <a:avLst/>
          </a:prstGeom>
        </p:spPr>
      </p:pic>
    </p:spTree>
    <p:extLst>
      <p:ext uri="{BB962C8B-B14F-4D97-AF65-F5344CB8AC3E}">
        <p14:creationId xmlns:p14="http://schemas.microsoft.com/office/powerpoint/2010/main" val="3263092584"/>
      </p:ext>
    </p:extLst>
  </p:cSld>
  <p:clrMapOvr>
    <a:masterClrMapping/>
  </p:clrMapOvr>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96e3141-d6bf-4bcf-a995-9e5d264069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1B53A3B8170A41BD73C399A84FFF94" ma:contentTypeVersion="16" ma:contentTypeDescription="Een nieuw document maken." ma:contentTypeScope="" ma:versionID="a0cd5794bcd6cefd45ffe2e213eb9a18">
  <xsd:schema xmlns:xsd="http://www.w3.org/2001/XMLSchema" xmlns:xs="http://www.w3.org/2001/XMLSchema" xmlns:p="http://schemas.microsoft.com/office/2006/metadata/properties" xmlns:ns3="e96e3141-d6bf-4bcf-a995-9e5d26406938" xmlns:ns4="541fc22a-4052-488d-9c30-eaa03e0b62a4" targetNamespace="http://schemas.microsoft.com/office/2006/metadata/properties" ma:root="true" ma:fieldsID="3fa3001f265e518c756f7840aea48e65" ns3:_="" ns4:_="">
    <xsd:import namespace="e96e3141-d6bf-4bcf-a995-9e5d26406938"/>
    <xsd:import namespace="541fc22a-4052-488d-9c30-eaa03e0b62a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6e3141-d6bf-4bcf-a995-9e5d264069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1fc22a-4052-488d-9c30-eaa03e0b62a4"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SharingHintHash" ma:index="21"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3D0618-C4F3-4000-BB80-405E189A80D5}">
  <ds:schemaRefs>
    <ds:schemaRef ds:uri="e96e3141-d6bf-4bcf-a995-9e5d26406938"/>
    <ds:schemaRef ds:uri="http://purl.org/dc/elements/1.1/"/>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541fc22a-4052-488d-9c30-eaa03e0b62a4"/>
    <ds:schemaRef ds:uri="http://schemas.microsoft.com/office/2006/metadata/properties"/>
  </ds:schemaRefs>
</ds:datastoreItem>
</file>

<file path=customXml/itemProps2.xml><?xml version="1.0" encoding="utf-8"?>
<ds:datastoreItem xmlns:ds="http://schemas.openxmlformats.org/officeDocument/2006/customXml" ds:itemID="{1E9D9A20-FB86-4975-9146-485F8EE68997}">
  <ds:schemaRefs>
    <ds:schemaRef ds:uri="http://schemas.microsoft.com/sharepoint/v3/contenttype/forms"/>
  </ds:schemaRefs>
</ds:datastoreItem>
</file>

<file path=customXml/itemProps3.xml><?xml version="1.0" encoding="utf-8"?>
<ds:datastoreItem xmlns:ds="http://schemas.openxmlformats.org/officeDocument/2006/customXml" ds:itemID="{37B847D6-01DF-4A7D-8AA2-70C6C1568D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6e3141-d6bf-4bcf-a995-9e5d26406938"/>
    <ds:schemaRef ds:uri="541fc22a-4052-488d-9c30-eaa03e0b62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Layers</Template>
  <TotalTime>2158</TotalTime>
  <Words>567</Words>
  <Application>Microsoft Office PowerPoint</Application>
  <PresentationFormat>Diavoorstelling (4:3)</PresentationFormat>
  <Paragraphs>150</Paragraphs>
  <Slides>11</Slides>
  <Notes>11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11</vt:i4>
      </vt:variant>
    </vt:vector>
  </HeadingPairs>
  <TitlesOfParts>
    <vt:vector size="19" baseType="lpstr">
      <vt:lpstr>Arial</vt:lpstr>
      <vt:lpstr>Bowlby One SC</vt:lpstr>
      <vt:lpstr>Calibri</vt:lpstr>
      <vt:lpstr>Calibri Light</vt:lpstr>
      <vt:lpstr>Fredoka</vt:lpstr>
      <vt:lpstr>Tahoma</vt:lpstr>
      <vt:lpstr>Wingdings</vt:lpstr>
      <vt:lpstr>1_Kantoorthema</vt:lpstr>
      <vt:lpstr>PowerPoint-presentatie</vt:lpstr>
      <vt:lpstr>Opbouw workshop</vt:lpstr>
      <vt:lpstr>Wie ben ik?</vt:lpstr>
      <vt:lpstr>Welke rol heb je binnen de school?</vt:lpstr>
      <vt:lpstr>kwaliteitszorg</vt:lpstr>
      <vt:lpstr>Kwaliteitscultuur</vt:lpstr>
      <vt:lpstr>Definitie kwaliteitszorg</vt:lpstr>
      <vt:lpstr>Definitie kwaliteitscultuur</vt:lpstr>
      <vt:lpstr>Kortom:</vt:lpstr>
      <vt:lpstr>Instrumenten</vt:lpstr>
      <vt:lpstr>Rondetafeldiscussie</vt:lpstr>
    </vt:vector>
  </TitlesOfParts>
  <Company>Technasium Lindenborg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Technasium voorlichting</dc:title>
  <dc:creator>Geert Hanemaaijer</dc:creator>
  <cp:lastModifiedBy>Ingrid Copinga Wollerich</cp:lastModifiedBy>
  <cp:revision>9</cp:revision>
  <dcterms:created xsi:type="dcterms:W3CDTF">2003-05-16T12:22:23Z</dcterms:created>
  <dcterms:modified xsi:type="dcterms:W3CDTF">2023-11-13T16:27:39Z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0x010100681B53A3B8170A41BD73C399A84FFF94</vt:lpwstr>
  </property>
  <property fmtid="{D5CDD505-2E9C-101B-9397-08002B2CF9AE}" pid="3" name="MediaServiceImageTags">
    <vt:lpwstr/>
  </property>
</Properties>
</file>